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4.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64"/>
  </p:notesMasterIdLst>
  <p:sldIdLst>
    <p:sldId id="256" r:id="rId2"/>
    <p:sldId id="258" r:id="rId3"/>
    <p:sldId id="260" r:id="rId4"/>
    <p:sldId id="280" r:id="rId5"/>
    <p:sldId id="1664" r:id="rId6"/>
    <p:sldId id="261" r:id="rId7"/>
    <p:sldId id="285" r:id="rId8"/>
    <p:sldId id="286" r:id="rId9"/>
    <p:sldId id="289" r:id="rId10"/>
    <p:sldId id="281" r:id="rId11"/>
    <p:sldId id="307" r:id="rId12"/>
    <p:sldId id="282" r:id="rId13"/>
    <p:sldId id="283" r:id="rId14"/>
    <p:sldId id="294" r:id="rId15"/>
    <p:sldId id="300" r:id="rId16"/>
    <p:sldId id="301" r:id="rId17"/>
    <p:sldId id="291" r:id="rId18"/>
    <p:sldId id="292" r:id="rId19"/>
    <p:sldId id="293" r:id="rId20"/>
    <p:sldId id="284" r:id="rId21"/>
    <p:sldId id="296" r:id="rId22"/>
    <p:sldId id="299" r:id="rId23"/>
    <p:sldId id="303" r:id="rId24"/>
    <p:sldId id="308" r:id="rId25"/>
    <p:sldId id="304" r:id="rId26"/>
    <p:sldId id="1660" r:id="rId27"/>
    <p:sldId id="1659" r:id="rId28"/>
    <p:sldId id="1656" r:id="rId29"/>
    <p:sldId id="1658" r:id="rId30"/>
    <p:sldId id="298" r:id="rId31"/>
    <p:sldId id="1673" r:id="rId32"/>
    <p:sldId id="1674" r:id="rId33"/>
    <p:sldId id="271" r:id="rId34"/>
    <p:sldId id="1661" r:id="rId35"/>
    <p:sldId id="1662" r:id="rId36"/>
    <p:sldId id="305" r:id="rId37"/>
    <p:sldId id="306" r:id="rId38"/>
    <p:sldId id="309" r:id="rId39"/>
    <p:sldId id="1643" r:id="rId40"/>
    <p:sldId id="1644" r:id="rId41"/>
    <p:sldId id="1645" r:id="rId42"/>
    <p:sldId id="310" r:id="rId43"/>
    <p:sldId id="1646" r:id="rId44"/>
    <p:sldId id="1650" r:id="rId45"/>
    <p:sldId id="1651" r:id="rId46"/>
    <p:sldId id="1652" r:id="rId47"/>
    <p:sldId id="1648" r:id="rId48"/>
    <p:sldId id="1654" r:id="rId49"/>
    <p:sldId id="1655" r:id="rId50"/>
    <p:sldId id="1653" r:id="rId51"/>
    <p:sldId id="1649" r:id="rId52"/>
    <p:sldId id="1669" r:id="rId53"/>
    <p:sldId id="1670" r:id="rId54"/>
    <p:sldId id="1671" r:id="rId55"/>
    <p:sldId id="1672" r:id="rId56"/>
    <p:sldId id="1647" r:id="rId57"/>
    <p:sldId id="1665" r:id="rId58"/>
    <p:sldId id="1666" r:id="rId59"/>
    <p:sldId id="1667" r:id="rId60"/>
    <p:sldId id="1668" r:id="rId61"/>
    <p:sldId id="279" r:id="rId62"/>
    <p:sldId id="1675" r:id="rId63"/>
  </p:sldIdLst>
  <p:sldSz cx="9144000" cy="5143500" type="screen16x9"/>
  <p:notesSz cx="6858000" cy="9144000"/>
  <p:embeddedFontLst>
    <p:embeddedFont>
      <p:font typeface="Abadi" panose="020B0604020104020204" pitchFamily="34" charset="0"/>
      <p:regular r:id="rId65"/>
    </p:embeddedFont>
    <p:embeddedFont>
      <p:font typeface="Bangers" panose="020B0604020202020204" charset="0"/>
      <p:regular r:id="rId66"/>
    </p:embeddedFont>
    <p:embeddedFont>
      <p:font typeface="Century Gothic" panose="020B0502020202020204" pitchFamily="34" charset="0"/>
      <p:regular r:id="rId67"/>
      <p:bold r:id="rId68"/>
      <p:italic r:id="rId69"/>
      <p:boldItalic r:id="rId70"/>
    </p:embeddedFont>
    <p:embeddedFont>
      <p:font typeface="Sniglet"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A4A"/>
    <a:srgbClr val="54D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C2E030-DE20-4F81-A675-218822E10852}">
  <a:tblStyle styleId="{A9C2E030-DE20-4F81-A675-218822E108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p:restoredTop sz="93742" autoAdjust="0"/>
  </p:normalViewPr>
  <p:slideViewPr>
    <p:cSldViewPr snapToGrid="0" showGuides="1">
      <p:cViewPr varScale="1">
        <p:scale>
          <a:sx n="100" d="100"/>
          <a:sy n="100" d="100"/>
        </p:scale>
        <p:origin x="341"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2DC47-3CC7-40F3-B869-34AABCAC34F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it-IT"/>
        </a:p>
      </dgm:t>
    </dgm:pt>
    <dgm:pt modelId="{BA77889E-E852-4C18-B84B-7FF747B776B1}">
      <dgm:prSet phldrT="[Text]" custT="1"/>
      <dgm:spPr>
        <a:ln>
          <a:noFill/>
        </a:ln>
      </dgm:spPr>
      <dgm:t>
        <a:bodyPr/>
        <a:lstStyle/>
        <a:p>
          <a:pPr>
            <a:buFont typeface="Arial" panose="020B0604020202020204" pitchFamily="34" charset="0"/>
            <a:buChar char="•"/>
          </a:pPr>
          <a:r>
            <a:rPr lang="en-US" sz="1400" b="1" dirty="0">
              <a:latin typeface="Arial" panose="020B0604020202020204" pitchFamily="34" charset="0"/>
              <a:cs typeface="Arial" panose="020B0604020202020204" pitchFamily="34" charset="0"/>
            </a:rPr>
            <a:t>reduces the 'distance' between the Operation areas and the Governance and Risk Management areas</a:t>
          </a:r>
          <a:endParaRPr lang="it-IT" sz="1400" b="1" dirty="0">
            <a:latin typeface="Arial" panose="020B0604020202020204" pitchFamily="34" charset="0"/>
            <a:cs typeface="Arial" panose="020B0604020202020204" pitchFamily="34" charset="0"/>
          </a:endParaRPr>
        </a:p>
      </dgm:t>
    </dgm:pt>
    <dgm:pt modelId="{C52E7440-A7B2-493A-B478-C3A9897C8B0D}" type="parTrans" cxnId="{B82F5B4F-39CD-4989-99AC-531EDCC46ABE}">
      <dgm:prSet/>
      <dgm:spPr/>
      <dgm:t>
        <a:bodyPr/>
        <a:lstStyle/>
        <a:p>
          <a:endParaRPr lang="it-IT"/>
        </a:p>
      </dgm:t>
    </dgm:pt>
    <dgm:pt modelId="{9F7AF0E7-304A-40D1-9449-BA78F1DA45DD}" type="sibTrans" cxnId="{B82F5B4F-39CD-4989-99AC-531EDCC46ABE}">
      <dgm:prSet/>
      <dgm:spPr/>
      <dgm:t>
        <a:bodyPr/>
        <a:lstStyle/>
        <a:p>
          <a:endParaRPr lang="it-IT"/>
        </a:p>
      </dgm:t>
    </dgm:pt>
    <dgm:pt modelId="{17944581-D82F-49B0-AF70-8AA755794340}">
      <dgm:prSet phldrT="[Text]" custT="1"/>
      <dgm:spPr>
        <a:ln>
          <a:noFill/>
        </a:ln>
      </dgm:spPr>
      <dgm:t>
        <a:bodyPr/>
        <a:lstStyle/>
        <a:p>
          <a:pPr>
            <a:buFont typeface="Arial" panose="020B0604020202020204" pitchFamily="34" charset="0"/>
            <a:buChar char="•"/>
          </a:pPr>
          <a:r>
            <a:rPr lang="en-US" sz="1400" b="1" dirty="0">
              <a:latin typeface="Arial" panose="020B0604020202020204" pitchFamily="34" charset="0"/>
              <a:cs typeface="Arial" panose="020B0604020202020204" pitchFamily="34" charset="0"/>
            </a:rPr>
            <a:t>increases the confidence in the construction of the KPIs and KRIs necessary to be able to decide the investment strategies for the mitigation of Operational Risk.</a:t>
          </a:r>
          <a:endParaRPr lang="it-IT" sz="1400" b="1" dirty="0">
            <a:latin typeface="Arial" panose="020B0604020202020204" pitchFamily="34" charset="0"/>
            <a:cs typeface="Arial" panose="020B0604020202020204" pitchFamily="34" charset="0"/>
          </a:endParaRPr>
        </a:p>
      </dgm:t>
    </dgm:pt>
    <dgm:pt modelId="{A6864C9B-804F-4D86-8A6B-CB94894AE038}" type="parTrans" cxnId="{8460B372-AEDA-462C-95D6-AB81EB639D91}">
      <dgm:prSet/>
      <dgm:spPr/>
      <dgm:t>
        <a:bodyPr/>
        <a:lstStyle/>
        <a:p>
          <a:endParaRPr lang="it-IT"/>
        </a:p>
      </dgm:t>
    </dgm:pt>
    <dgm:pt modelId="{B60D16D9-0E3C-4111-A88F-0F4B53C6DD42}" type="sibTrans" cxnId="{8460B372-AEDA-462C-95D6-AB81EB639D91}">
      <dgm:prSet/>
      <dgm:spPr/>
      <dgm:t>
        <a:bodyPr/>
        <a:lstStyle/>
        <a:p>
          <a:endParaRPr lang="it-IT"/>
        </a:p>
      </dgm:t>
    </dgm:pt>
    <dgm:pt modelId="{2D3AD9D0-BD76-4CC5-82D8-702FBA9958FE}">
      <dgm:prSet phldrT="[Text]" custT="1"/>
      <dgm:spPr>
        <a:ln>
          <a:noFill/>
        </a:ln>
      </dgm:spPr>
      <dgm:t>
        <a:bodyPr/>
        <a:lstStyle/>
        <a:p>
          <a:pPr>
            <a:buFont typeface="Arial" panose="020B0604020202020204" pitchFamily="34" charset="0"/>
            <a:buChar char="•"/>
          </a:pPr>
          <a:r>
            <a:rPr lang="en-US" sz="1400" b="1" dirty="0">
              <a:latin typeface="Arial" panose="020B0604020202020204" pitchFamily="34" charset="0"/>
              <a:cs typeface="Arial" panose="020B0604020202020204" pitchFamily="34" charset="0"/>
            </a:rPr>
            <a:t>innovative means of making available information normally distributed between the various business areas, allowing analysis and monitoring of the posture of IT infrastructures based on objective data</a:t>
          </a:r>
          <a:endParaRPr lang="it-IT" sz="1400" b="1" dirty="0">
            <a:latin typeface="Arial" panose="020B0604020202020204" pitchFamily="34" charset="0"/>
            <a:cs typeface="Arial" panose="020B0604020202020204" pitchFamily="34" charset="0"/>
          </a:endParaRPr>
        </a:p>
      </dgm:t>
    </dgm:pt>
    <dgm:pt modelId="{98B8245A-3F64-4381-9A5A-0DD83F0900E4}" type="parTrans" cxnId="{30DAA3B1-C100-4C1F-84E0-067F8813B878}">
      <dgm:prSet/>
      <dgm:spPr/>
      <dgm:t>
        <a:bodyPr/>
        <a:lstStyle/>
        <a:p>
          <a:endParaRPr lang="it-IT"/>
        </a:p>
      </dgm:t>
    </dgm:pt>
    <dgm:pt modelId="{EB2714E9-12FD-4FED-BE3F-CA7EA01E2888}" type="sibTrans" cxnId="{30DAA3B1-C100-4C1F-84E0-067F8813B878}">
      <dgm:prSet/>
      <dgm:spPr/>
      <dgm:t>
        <a:bodyPr/>
        <a:lstStyle/>
        <a:p>
          <a:endParaRPr lang="it-IT"/>
        </a:p>
      </dgm:t>
    </dgm:pt>
    <dgm:pt modelId="{F69C8B13-B1B8-423D-AE05-9AC229D0CFA3}" type="pres">
      <dgm:prSet presAssocID="{4952DC47-3CC7-40F3-B869-34AABCAC34F4}" presName="Name0" presStyleCnt="0">
        <dgm:presLayoutVars>
          <dgm:chMax val="7"/>
          <dgm:chPref val="7"/>
          <dgm:dir/>
        </dgm:presLayoutVars>
      </dgm:prSet>
      <dgm:spPr/>
    </dgm:pt>
    <dgm:pt modelId="{16D6BEA7-59B3-4F11-A729-3662B7FA2A8D}" type="pres">
      <dgm:prSet presAssocID="{4952DC47-3CC7-40F3-B869-34AABCAC34F4}" presName="Name1" presStyleCnt="0"/>
      <dgm:spPr/>
    </dgm:pt>
    <dgm:pt modelId="{F2435552-8948-49A4-84D6-3897ABCAFD63}" type="pres">
      <dgm:prSet presAssocID="{4952DC47-3CC7-40F3-B869-34AABCAC34F4}" presName="cycle" presStyleCnt="0"/>
      <dgm:spPr/>
    </dgm:pt>
    <dgm:pt modelId="{F83825F3-6C7F-477C-8403-C699932A7E31}" type="pres">
      <dgm:prSet presAssocID="{4952DC47-3CC7-40F3-B869-34AABCAC34F4}" presName="srcNode" presStyleLbl="node1" presStyleIdx="0" presStyleCnt="3"/>
      <dgm:spPr/>
    </dgm:pt>
    <dgm:pt modelId="{603741BC-A331-4A64-97F2-6D53B9D411A9}" type="pres">
      <dgm:prSet presAssocID="{4952DC47-3CC7-40F3-B869-34AABCAC34F4}" presName="conn" presStyleLbl="parChTrans1D2" presStyleIdx="0" presStyleCnt="1"/>
      <dgm:spPr/>
    </dgm:pt>
    <dgm:pt modelId="{BD60F74E-FC8D-49E3-9B0F-35615BD83DCB}" type="pres">
      <dgm:prSet presAssocID="{4952DC47-3CC7-40F3-B869-34AABCAC34F4}" presName="extraNode" presStyleLbl="node1" presStyleIdx="0" presStyleCnt="3"/>
      <dgm:spPr/>
    </dgm:pt>
    <dgm:pt modelId="{7322A53C-C5DB-46E9-8EFB-695E0C739A21}" type="pres">
      <dgm:prSet presAssocID="{4952DC47-3CC7-40F3-B869-34AABCAC34F4}" presName="dstNode" presStyleLbl="node1" presStyleIdx="0" presStyleCnt="3"/>
      <dgm:spPr/>
    </dgm:pt>
    <dgm:pt modelId="{18EF3D0C-3B9E-4BF4-A867-F34AA1168AF0}" type="pres">
      <dgm:prSet presAssocID="{BA77889E-E852-4C18-B84B-7FF747B776B1}" presName="text_1" presStyleLbl="node1" presStyleIdx="0" presStyleCnt="3">
        <dgm:presLayoutVars>
          <dgm:bulletEnabled val="1"/>
        </dgm:presLayoutVars>
      </dgm:prSet>
      <dgm:spPr/>
    </dgm:pt>
    <dgm:pt modelId="{3DF060E5-5DBC-41C4-969C-A510A952E4EA}" type="pres">
      <dgm:prSet presAssocID="{BA77889E-E852-4C18-B84B-7FF747B776B1}" presName="accent_1" presStyleCnt="0"/>
      <dgm:spPr/>
    </dgm:pt>
    <dgm:pt modelId="{B27711CC-7C0E-4B73-9ED5-14F68769C354}" type="pres">
      <dgm:prSet presAssocID="{BA77889E-E852-4C18-B84B-7FF747B776B1}" presName="accentRepeatNode" presStyleLbl="solidFgAcc1" presStyleIdx="0" presStyleCnt="3"/>
      <dgm:spPr/>
    </dgm:pt>
    <dgm:pt modelId="{26006956-599A-4911-8CB8-C302A1AD1CD2}" type="pres">
      <dgm:prSet presAssocID="{17944581-D82F-49B0-AF70-8AA755794340}" presName="text_2" presStyleLbl="node1" presStyleIdx="1" presStyleCnt="3" custScaleY="127078">
        <dgm:presLayoutVars>
          <dgm:bulletEnabled val="1"/>
        </dgm:presLayoutVars>
      </dgm:prSet>
      <dgm:spPr/>
    </dgm:pt>
    <dgm:pt modelId="{E7302C19-E6AE-4F39-B95B-6E4F96C67E4D}" type="pres">
      <dgm:prSet presAssocID="{17944581-D82F-49B0-AF70-8AA755794340}" presName="accent_2" presStyleCnt="0"/>
      <dgm:spPr/>
    </dgm:pt>
    <dgm:pt modelId="{AEE9C8E6-47ED-411C-9C6C-16BDAB9CC3B7}" type="pres">
      <dgm:prSet presAssocID="{17944581-D82F-49B0-AF70-8AA755794340}" presName="accentRepeatNode" presStyleLbl="solidFgAcc1" presStyleIdx="1" presStyleCnt="3"/>
      <dgm:spPr/>
    </dgm:pt>
    <dgm:pt modelId="{1AB39262-F8B6-496B-BF1E-EF9A3C96DE8E}" type="pres">
      <dgm:prSet presAssocID="{2D3AD9D0-BD76-4CC5-82D8-702FBA9958FE}" presName="text_3" presStyleLbl="node1" presStyleIdx="2" presStyleCnt="3" custScaleY="138886">
        <dgm:presLayoutVars>
          <dgm:bulletEnabled val="1"/>
        </dgm:presLayoutVars>
      </dgm:prSet>
      <dgm:spPr/>
    </dgm:pt>
    <dgm:pt modelId="{74E6C507-4243-42D5-A913-DCFF270733F5}" type="pres">
      <dgm:prSet presAssocID="{2D3AD9D0-BD76-4CC5-82D8-702FBA9958FE}" presName="accent_3" presStyleCnt="0"/>
      <dgm:spPr/>
    </dgm:pt>
    <dgm:pt modelId="{7CFB95A4-183C-4486-AF75-630A2DFF4B6B}" type="pres">
      <dgm:prSet presAssocID="{2D3AD9D0-BD76-4CC5-82D8-702FBA9958FE}" presName="accentRepeatNode" presStyleLbl="solidFgAcc1" presStyleIdx="2" presStyleCnt="3"/>
      <dgm:spPr/>
    </dgm:pt>
  </dgm:ptLst>
  <dgm:cxnLst>
    <dgm:cxn modelId="{F0BD070C-17F5-40D3-94E7-EADB4B7FA19D}" type="presOf" srcId="{2D3AD9D0-BD76-4CC5-82D8-702FBA9958FE}" destId="{1AB39262-F8B6-496B-BF1E-EF9A3C96DE8E}" srcOrd="0" destOrd="0" presId="urn:microsoft.com/office/officeart/2008/layout/VerticalCurvedList"/>
    <dgm:cxn modelId="{C4962F37-104F-4C18-AC4A-CB7E0D5FC74A}" type="presOf" srcId="{4952DC47-3CC7-40F3-B869-34AABCAC34F4}" destId="{F69C8B13-B1B8-423D-AE05-9AC229D0CFA3}" srcOrd="0" destOrd="0" presId="urn:microsoft.com/office/officeart/2008/layout/VerticalCurvedList"/>
    <dgm:cxn modelId="{20C35C46-C085-465A-B749-A0A384964CDF}" type="presOf" srcId="{17944581-D82F-49B0-AF70-8AA755794340}" destId="{26006956-599A-4911-8CB8-C302A1AD1CD2}" srcOrd="0" destOrd="0" presId="urn:microsoft.com/office/officeart/2008/layout/VerticalCurvedList"/>
    <dgm:cxn modelId="{37173A6E-2852-420F-BEAE-8968F07EF445}" type="presOf" srcId="{9F7AF0E7-304A-40D1-9449-BA78F1DA45DD}" destId="{603741BC-A331-4A64-97F2-6D53B9D411A9}" srcOrd="0" destOrd="0" presId="urn:microsoft.com/office/officeart/2008/layout/VerticalCurvedList"/>
    <dgm:cxn modelId="{B82F5B4F-39CD-4989-99AC-531EDCC46ABE}" srcId="{4952DC47-3CC7-40F3-B869-34AABCAC34F4}" destId="{BA77889E-E852-4C18-B84B-7FF747B776B1}" srcOrd="0" destOrd="0" parTransId="{C52E7440-A7B2-493A-B478-C3A9897C8B0D}" sibTransId="{9F7AF0E7-304A-40D1-9449-BA78F1DA45DD}"/>
    <dgm:cxn modelId="{9CB9766F-F40B-446D-B2E3-2860456345EE}" type="presOf" srcId="{BA77889E-E852-4C18-B84B-7FF747B776B1}" destId="{18EF3D0C-3B9E-4BF4-A867-F34AA1168AF0}" srcOrd="0" destOrd="0" presId="urn:microsoft.com/office/officeart/2008/layout/VerticalCurvedList"/>
    <dgm:cxn modelId="{8460B372-AEDA-462C-95D6-AB81EB639D91}" srcId="{4952DC47-3CC7-40F3-B869-34AABCAC34F4}" destId="{17944581-D82F-49B0-AF70-8AA755794340}" srcOrd="1" destOrd="0" parTransId="{A6864C9B-804F-4D86-8A6B-CB94894AE038}" sibTransId="{B60D16D9-0E3C-4111-A88F-0F4B53C6DD42}"/>
    <dgm:cxn modelId="{30DAA3B1-C100-4C1F-84E0-067F8813B878}" srcId="{4952DC47-3CC7-40F3-B869-34AABCAC34F4}" destId="{2D3AD9D0-BD76-4CC5-82D8-702FBA9958FE}" srcOrd="2" destOrd="0" parTransId="{98B8245A-3F64-4381-9A5A-0DD83F0900E4}" sibTransId="{EB2714E9-12FD-4FED-BE3F-CA7EA01E2888}"/>
    <dgm:cxn modelId="{77D3F7F2-D9F5-43B1-BBD6-08CA78CB8EC0}" type="presParOf" srcId="{F69C8B13-B1B8-423D-AE05-9AC229D0CFA3}" destId="{16D6BEA7-59B3-4F11-A729-3662B7FA2A8D}" srcOrd="0" destOrd="0" presId="urn:microsoft.com/office/officeart/2008/layout/VerticalCurvedList"/>
    <dgm:cxn modelId="{FD111E4D-106D-4684-9306-AFD619DA4202}" type="presParOf" srcId="{16D6BEA7-59B3-4F11-A729-3662B7FA2A8D}" destId="{F2435552-8948-49A4-84D6-3897ABCAFD63}" srcOrd="0" destOrd="0" presId="urn:microsoft.com/office/officeart/2008/layout/VerticalCurvedList"/>
    <dgm:cxn modelId="{8EAE5B48-33A4-4226-9199-65C981CC717A}" type="presParOf" srcId="{F2435552-8948-49A4-84D6-3897ABCAFD63}" destId="{F83825F3-6C7F-477C-8403-C699932A7E31}" srcOrd="0" destOrd="0" presId="urn:microsoft.com/office/officeart/2008/layout/VerticalCurvedList"/>
    <dgm:cxn modelId="{16AEA47A-D523-4890-8B56-EA1D28915325}" type="presParOf" srcId="{F2435552-8948-49A4-84D6-3897ABCAFD63}" destId="{603741BC-A331-4A64-97F2-6D53B9D411A9}" srcOrd="1" destOrd="0" presId="urn:microsoft.com/office/officeart/2008/layout/VerticalCurvedList"/>
    <dgm:cxn modelId="{6999A54C-D349-49CE-99C2-B773847C1639}" type="presParOf" srcId="{F2435552-8948-49A4-84D6-3897ABCAFD63}" destId="{BD60F74E-FC8D-49E3-9B0F-35615BD83DCB}" srcOrd="2" destOrd="0" presId="urn:microsoft.com/office/officeart/2008/layout/VerticalCurvedList"/>
    <dgm:cxn modelId="{778B85DF-45A1-4666-A6C2-42E5A8CF2FDA}" type="presParOf" srcId="{F2435552-8948-49A4-84D6-3897ABCAFD63}" destId="{7322A53C-C5DB-46E9-8EFB-695E0C739A21}" srcOrd="3" destOrd="0" presId="urn:microsoft.com/office/officeart/2008/layout/VerticalCurvedList"/>
    <dgm:cxn modelId="{64116A75-D37A-4EAF-9DF8-838543399F56}" type="presParOf" srcId="{16D6BEA7-59B3-4F11-A729-3662B7FA2A8D}" destId="{18EF3D0C-3B9E-4BF4-A867-F34AA1168AF0}" srcOrd="1" destOrd="0" presId="urn:microsoft.com/office/officeart/2008/layout/VerticalCurvedList"/>
    <dgm:cxn modelId="{17ABACA4-FEF4-4B85-A439-27722C8B5D58}" type="presParOf" srcId="{16D6BEA7-59B3-4F11-A729-3662B7FA2A8D}" destId="{3DF060E5-5DBC-41C4-969C-A510A952E4EA}" srcOrd="2" destOrd="0" presId="urn:microsoft.com/office/officeart/2008/layout/VerticalCurvedList"/>
    <dgm:cxn modelId="{EAEEB43A-E722-4D98-9391-B00DBB38C452}" type="presParOf" srcId="{3DF060E5-5DBC-41C4-969C-A510A952E4EA}" destId="{B27711CC-7C0E-4B73-9ED5-14F68769C354}" srcOrd="0" destOrd="0" presId="urn:microsoft.com/office/officeart/2008/layout/VerticalCurvedList"/>
    <dgm:cxn modelId="{2FD9440F-1372-4CF8-9E2C-1813915D00C4}" type="presParOf" srcId="{16D6BEA7-59B3-4F11-A729-3662B7FA2A8D}" destId="{26006956-599A-4911-8CB8-C302A1AD1CD2}" srcOrd="3" destOrd="0" presId="urn:microsoft.com/office/officeart/2008/layout/VerticalCurvedList"/>
    <dgm:cxn modelId="{1C210FF7-3591-43EF-9A92-D94D2A29BE84}" type="presParOf" srcId="{16D6BEA7-59B3-4F11-A729-3662B7FA2A8D}" destId="{E7302C19-E6AE-4F39-B95B-6E4F96C67E4D}" srcOrd="4" destOrd="0" presId="urn:microsoft.com/office/officeart/2008/layout/VerticalCurvedList"/>
    <dgm:cxn modelId="{69886279-909B-46A1-B784-983CBE2F75CD}" type="presParOf" srcId="{E7302C19-E6AE-4F39-B95B-6E4F96C67E4D}" destId="{AEE9C8E6-47ED-411C-9C6C-16BDAB9CC3B7}" srcOrd="0" destOrd="0" presId="urn:microsoft.com/office/officeart/2008/layout/VerticalCurvedList"/>
    <dgm:cxn modelId="{4F85F6B2-E671-48F2-8E74-43CA696B4AC7}" type="presParOf" srcId="{16D6BEA7-59B3-4F11-A729-3662B7FA2A8D}" destId="{1AB39262-F8B6-496B-BF1E-EF9A3C96DE8E}" srcOrd="5" destOrd="0" presId="urn:microsoft.com/office/officeart/2008/layout/VerticalCurvedList"/>
    <dgm:cxn modelId="{167EE933-17AD-4057-8296-346229837F27}" type="presParOf" srcId="{16D6BEA7-59B3-4F11-A729-3662B7FA2A8D}" destId="{74E6C507-4243-42D5-A913-DCFF270733F5}" srcOrd="6" destOrd="0" presId="urn:microsoft.com/office/officeart/2008/layout/VerticalCurvedList"/>
    <dgm:cxn modelId="{0170D9ED-A70F-41CA-82CE-01A4D077DB81}" type="presParOf" srcId="{74E6C507-4243-42D5-A913-DCFF270733F5}" destId="{7CFB95A4-183C-4486-AF75-630A2DFF4B6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rgbClr val="00B0F0"/>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84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rgbClr val="002060"/>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5694">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2531">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6968">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84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99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0990">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99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9956">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27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rgbClr val="002060"/>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rgbClr val="00B0F0"/>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rgbClr val="00B0F0"/>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1444">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84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99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rgbClr val="002060"/>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99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2952">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9701">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594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99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91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5472">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7816">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8719">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3804">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7816">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rgbClr val="002060"/>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1878">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2749">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chemeClr val="tx2"/>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8417">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rgbClr val="00B0F0"/>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3760">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rgbClr val="00B0F0"/>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10990">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rgbClr val="00B0F0"/>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4425">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8B913D-314A-4FF0-A7BC-91868378ABF9}" type="doc">
      <dgm:prSet loTypeId="urn:microsoft.com/office/officeart/2005/8/layout/chevron1" loCatId="process" qsTypeId="urn:microsoft.com/office/officeart/2005/8/quickstyle/simple1" qsCatId="simple" csTypeId="urn:microsoft.com/office/officeart/2005/8/colors/accent1_2" csCatId="accent1" phldr="1"/>
      <dgm:spPr/>
    </dgm:pt>
    <dgm:pt modelId="{D3E2DADF-65AB-4880-9026-A8C532A84D02}">
      <dgm:prSet phldrT="[Testo]" custT="1"/>
      <dgm:spPr>
        <a:solidFill>
          <a:schemeClr val="tx2"/>
        </a:solidFill>
      </dgm:spPr>
      <dgm:t>
        <a:bodyPr/>
        <a:lstStyle/>
        <a:p>
          <a:r>
            <a:rPr lang="it-IT" sz="1100" dirty="0"/>
            <a:t>Idea</a:t>
          </a:r>
        </a:p>
      </dgm:t>
    </dgm:pt>
    <dgm:pt modelId="{D3F94D26-8B2C-41FA-A754-50CEB6C0E7CA}" type="parTrans" cxnId="{9343E543-ED8A-497B-93D7-C69595B7A9C3}">
      <dgm:prSet/>
      <dgm:spPr/>
      <dgm:t>
        <a:bodyPr/>
        <a:lstStyle/>
        <a:p>
          <a:endParaRPr lang="it-IT" sz="2800"/>
        </a:p>
      </dgm:t>
    </dgm:pt>
    <dgm:pt modelId="{8861F526-F6A6-411B-B148-4CDE5FE0F162}" type="sibTrans" cxnId="{9343E543-ED8A-497B-93D7-C69595B7A9C3}">
      <dgm:prSet/>
      <dgm:spPr/>
      <dgm:t>
        <a:bodyPr/>
        <a:lstStyle/>
        <a:p>
          <a:endParaRPr lang="it-IT" sz="2800"/>
        </a:p>
      </dgm:t>
    </dgm:pt>
    <dgm:pt modelId="{70386233-312F-4A9D-B110-BE1F4DE89AB6}">
      <dgm:prSet phldrT="[Testo]" custT="1"/>
      <dgm:spPr>
        <a:solidFill>
          <a:schemeClr val="tx2"/>
        </a:solidFill>
      </dgm:spPr>
      <dgm:t>
        <a:bodyPr/>
        <a:lstStyle/>
        <a:p>
          <a:r>
            <a:rPr lang="it-IT" sz="1100" dirty="0" err="1"/>
            <a:t>Requisites</a:t>
          </a:r>
          <a:endParaRPr lang="it-IT" sz="1100" dirty="0"/>
        </a:p>
      </dgm:t>
    </dgm:pt>
    <dgm:pt modelId="{0B0628F8-7D0F-4069-AEEE-7B9E21036F5E}" type="parTrans" cxnId="{797BB1F0-0336-4310-A993-3FCAD120451C}">
      <dgm:prSet/>
      <dgm:spPr/>
      <dgm:t>
        <a:bodyPr/>
        <a:lstStyle/>
        <a:p>
          <a:endParaRPr lang="it-IT" sz="2800"/>
        </a:p>
      </dgm:t>
    </dgm:pt>
    <dgm:pt modelId="{7077093D-36CA-4D8D-B0A7-421F73181EE9}" type="sibTrans" cxnId="{797BB1F0-0336-4310-A993-3FCAD120451C}">
      <dgm:prSet/>
      <dgm:spPr/>
      <dgm:t>
        <a:bodyPr/>
        <a:lstStyle/>
        <a:p>
          <a:endParaRPr lang="it-IT" sz="2800"/>
        </a:p>
      </dgm:t>
    </dgm:pt>
    <dgm:pt modelId="{067E8A57-8720-458D-A31A-649DDDC53646}">
      <dgm:prSet phldrT="[Testo]" custT="1"/>
      <dgm:spPr>
        <a:solidFill>
          <a:schemeClr val="tx2"/>
        </a:solidFill>
      </dgm:spPr>
      <dgm:t>
        <a:bodyPr/>
        <a:lstStyle/>
        <a:p>
          <a:r>
            <a:rPr lang="it-IT" sz="1100" dirty="0"/>
            <a:t>Customers</a:t>
          </a:r>
        </a:p>
      </dgm:t>
    </dgm:pt>
    <dgm:pt modelId="{FDD40686-C104-4EF7-86FC-16C97BAD6C24}" type="parTrans" cxnId="{4BB4CB12-AD77-4375-9BEC-BC2DDD77B7BD}">
      <dgm:prSet/>
      <dgm:spPr/>
      <dgm:t>
        <a:bodyPr/>
        <a:lstStyle/>
        <a:p>
          <a:endParaRPr lang="it-IT" sz="2800"/>
        </a:p>
      </dgm:t>
    </dgm:pt>
    <dgm:pt modelId="{26EFDCB6-A8BB-4FD6-8EAB-C495A058C2E1}" type="sibTrans" cxnId="{4BB4CB12-AD77-4375-9BEC-BC2DDD77B7BD}">
      <dgm:prSet/>
      <dgm:spPr/>
      <dgm:t>
        <a:bodyPr/>
        <a:lstStyle/>
        <a:p>
          <a:endParaRPr lang="it-IT" sz="2800"/>
        </a:p>
      </dgm:t>
    </dgm:pt>
    <dgm:pt modelId="{943C6932-3486-4486-8A0F-34EF84B7AEC8}">
      <dgm:prSet phldrT="[Testo]" custT="1"/>
      <dgm:spPr>
        <a:solidFill>
          <a:schemeClr val="tx2"/>
        </a:solidFill>
      </dgm:spPr>
      <dgm:t>
        <a:bodyPr/>
        <a:lstStyle/>
        <a:p>
          <a:r>
            <a:rPr lang="it-IT" sz="1100" dirty="0"/>
            <a:t>Design</a:t>
          </a:r>
        </a:p>
      </dgm:t>
    </dgm:pt>
    <dgm:pt modelId="{DA8E41BC-CDD5-40D5-ABB5-20C552EFD8A2}" type="parTrans" cxnId="{843D060E-936E-424C-B0AC-CBF026BEC663}">
      <dgm:prSet/>
      <dgm:spPr/>
      <dgm:t>
        <a:bodyPr/>
        <a:lstStyle/>
        <a:p>
          <a:endParaRPr lang="it-IT" sz="2800"/>
        </a:p>
      </dgm:t>
    </dgm:pt>
    <dgm:pt modelId="{9DDB8491-7B4F-4C80-8F62-47A26CA724E1}" type="sibTrans" cxnId="{843D060E-936E-424C-B0AC-CBF026BEC663}">
      <dgm:prSet/>
      <dgm:spPr/>
      <dgm:t>
        <a:bodyPr/>
        <a:lstStyle/>
        <a:p>
          <a:endParaRPr lang="it-IT" sz="2800"/>
        </a:p>
      </dgm:t>
    </dgm:pt>
    <dgm:pt modelId="{B3E96FB7-9B1B-473C-AF2D-9218DCD92F27}">
      <dgm:prSet phldrT="[Testo]" custT="1"/>
      <dgm:spPr>
        <a:solidFill>
          <a:schemeClr val="tx2"/>
        </a:solidFill>
      </dgm:spPr>
      <dgm:t>
        <a:bodyPr/>
        <a:lstStyle/>
        <a:p>
          <a:r>
            <a:rPr lang="it-IT" sz="1100" dirty="0"/>
            <a:t>Development</a:t>
          </a:r>
        </a:p>
      </dgm:t>
    </dgm:pt>
    <dgm:pt modelId="{935FAAD1-43A6-4AAA-A5A3-2AFA8C21B5D8}" type="parTrans" cxnId="{DD3454F1-EBA8-4939-B7F6-2691EC4A8847}">
      <dgm:prSet/>
      <dgm:spPr/>
      <dgm:t>
        <a:bodyPr/>
        <a:lstStyle/>
        <a:p>
          <a:endParaRPr lang="it-IT" sz="2800"/>
        </a:p>
      </dgm:t>
    </dgm:pt>
    <dgm:pt modelId="{0E221B05-E6A7-4EEB-903D-03EC921235BE}" type="sibTrans" cxnId="{DD3454F1-EBA8-4939-B7F6-2691EC4A8847}">
      <dgm:prSet/>
      <dgm:spPr/>
      <dgm:t>
        <a:bodyPr/>
        <a:lstStyle/>
        <a:p>
          <a:endParaRPr lang="it-IT" sz="2800"/>
        </a:p>
      </dgm:t>
    </dgm:pt>
    <dgm:pt modelId="{5D4829CD-EA62-4A98-BA25-0E5B4C7E6B2A}">
      <dgm:prSet phldrT="[Testo]" custT="1"/>
      <dgm:spPr>
        <a:solidFill>
          <a:schemeClr val="tx2"/>
        </a:solidFill>
      </dgm:spPr>
      <dgm:t>
        <a:bodyPr/>
        <a:lstStyle/>
        <a:p>
          <a:r>
            <a:rPr lang="it-IT" sz="1100" dirty="0" err="1"/>
            <a:t>Modeling</a:t>
          </a:r>
          <a:endParaRPr lang="it-IT" sz="1100" dirty="0"/>
        </a:p>
      </dgm:t>
    </dgm:pt>
    <dgm:pt modelId="{B17D080A-E26D-477E-9333-770600343097}" type="parTrans" cxnId="{F140A586-D0BA-4F30-849F-8E4C9120E15D}">
      <dgm:prSet/>
      <dgm:spPr/>
      <dgm:t>
        <a:bodyPr/>
        <a:lstStyle/>
        <a:p>
          <a:endParaRPr lang="it-IT" sz="2800"/>
        </a:p>
      </dgm:t>
    </dgm:pt>
    <dgm:pt modelId="{999FDA4A-93BA-4B80-9D02-615E1B5C52AE}" type="sibTrans" cxnId="{F140A586-D0BA-4F30-849F-8E4C9120E15D}">
      <dgm:prSet/>
      <dgm:spPr/>
      <dgm:t>
        <a:bodyPr/>
        <a:lstStyle/>
        <a:p>
          <a:endParaRPr lang="it-IT" sz="2800"/>
        </a:p>
      </dgm:t>
    </dgm:pt>
    <dgm:pt modelId="{25F600CE-E326-4DC8-9813-938943CD835B}">
      <dgm:prSet phldrT="[Testo]" custT="1"/>
      <dgm:spPr>
        <a:solidFill>
          <a:srgbClr val="00B0F0"/>
        </a:solidFill>
      </dgm:spPr>
      <dgm:t>
        <a:bodyPr/>
        <a:lstStyle/>
        <a:p>
          <a:r>
            <a:rPr lang="it-IT" sz="1100"/>
            <a:t>Analysis</a:t>
          </a:r>
          <a:endParaRPr lang="it-IT" sz="1100" dirty="0"/>
        </a:p>
      </dgm:t>
    </dgm:pt>
    <dgm:pt modelId="{AD977227-7C2E-4639-98CE-3F70C2CA620B}" type="parTrans" cxnId="{6594093B-379B-40E1-A149-3B6DD5830CC7}">
      <dgm:prSet/>
      <dgm:spPr/>
      <dgm:t>
        <a:bodyPr/>
        <a:lstStyle/>
        <a:p>
          <a:endParaRPr lang="it-IT" sz="2800"/>
        </a:p>
      </dgm:t>
    </dgm:pt>
    <dgm:pt modelId="{77DACA95-97DE-4EE4-AACD-AEDFE3AAC9D8}" type="sibTrans" cxnId="{6594093B-379B-40E1-A149-3B6DD5830CC7}">
      <dgm:prSet/>
      <dgm:spPr/>
      <dgm:t>
        <a:bodyPr/>
        <a:lstStyle/>
        <a:p>
          <a:endParaRPr lang="it-IT" sz="2800"/>
        </a:p>
      </dgm:t>
    </dgm:pt>
    <dgm:pt modelId="{657F4106-7A11-4BE8-9B56-F68D2A9013C4}" type="pres">
      <dgm:prSet presAssocID="{CA8B913D-314A-4FF0-A7BC-91868378ABF9}" presName="Name0" presStyleCnt="0">
        <dgm:presLayoutVars>
          <dgm:dir/>
          <dgm:animLvl val="lvl"/>
          <dgm:resizeHandles val="exact"/>
        </dgm:presLayoutVars>
      </dgm:prSet>
      <dgm:spPr/>
    </dgm:pt>
    <dgm:pt modelId="{ED9BD5EE-D61B-4789-B43E-8058F3CE4B2A}" type="pres">
      <dgm:prSet presAssocID="{D3E2DADF-65AB-4880-9026-A8C532A84D02}" presName="parTxOnly" presStyleLbl="node1" presStyleIdx="0" presStyleCnt="7">
        <dgm:presLayoutVars>
          <dgm:chMax val="0"/>
          <dgm:chPref val="0"/>
          <dgm:bulletEnabled val="1"/>
        </dgm:presLayoutVars>
      </dgm:prSet>
      <dgm:spPr/>
    </dgm:pt>
    <dgm:pt modelId="{7725B957-3CFC-4BBA-920A-C70835E51C2E}" type="pres">
      <dgm:prSet presAssocID="{8861F526-F6A6-411B-B148-4CDE5FE0F162}" presName="parTxOnlySpace" presStyleCnt="0"/>
      <dgm:spPr/>
    </dgm:pt>
    <dgm:pt modelId="{B715E5E2-0C52-480B-99EF-967C6B105975}" type="pres">
      <dgm:prSet presAssocID="{70386233-312F-4A9D-B110-BE1F4DE89AB6}" presName="parTxOnly" presStyleLbl="node1" presStyleIdx="1" presStyleCnt="7">
        <dgm:presLayoutVars>
          <dgm:chMax val="0"/>
          <dgm:chPref val="0"/>
          <dgm:bulletEnabled val="1"/>
        </dgm:presLayoutVars>
      </dgm:prSet>
      <dgm:spPr/>
    </dgm:pt>
    <dgm:pt modelId="{B1A49441-C72B-47BF-88C4-1C7A26EA5755}" type="pres">
      <dgm:prSet presAssocID="{7077093D-36CA-4D8D-B0A7-421F73181EE9}" presName="parTxOnlySpace" presStyleCnt="0"/>
      <dgm:spPr/>
    </dgm:pt>
    <dgm:pt modelId="{A42B5E46-C85B-4555-970B-9EA2829D96B6}" type="pres">
      <dgm:prSet presAssocID="{25F600CE-E326-4DC8-9813-938943CD835B}" presName="parTxOnly" presStyleLbl="node1" presStyleIdx="2" presStyleCnt="7">
        <dgm:presLayoutVars>
          <dgm:chMax val="0"/>
          <dgm:chPref val="0"/>
          <dgm:bulletEnabled val="1"/>
        </dgm:presLayoutVars>
      </dgm:prSet>
      <dgm:spPr/>
    </dgm:pt>
    <dgm:pt modelId="{4406151F-9F00-4E8B-A204-A75275D52CF0}" type="pres">
      <dgm:prSet presAssocID="{77DACA95-97DE-4EE4-AACD-AEDFE3AAC9D8}" presName="parTxOnlySpace" presStyleCnt="0"/>
      <dgm:spPr/>
    </dgm:pt>
    <dgm:pt modelId="{0DF293DA-E20F-4C85-A0F5-FDDC21736509}" type="pres">
      <dgm:prSet presAssocID="{5D4829CD-EA62-4A98-BA25-0E5B4C7E6B2A}" presName="parTxOnly" presStyleLbl="node1" presStyleIdx="3" presStyleCnt="7">
        <dgm:presLayoutVars>
          <dgm:chMax val="0"/>
          <dgm:chPref val="0"/>
          <dgm:bulletEnabled val="1"/>
        </dgm:presLayoutVars>
      </dgm:prSet>
      <dgm:spPr/>
    </dgm:pt>
    <dgm:pt modelId="{431DE441-CB2E-40AD-977B-33F77CB5A812}" type="pres">
      <dgm:prSet presAssocID="{999FDA4A-93BA-4B80-9D02-615E1B5C52AE}" presName="parTxOnlySpace" presStyleCnt="0"/>
      <dgm:spPr/>
    </dgm:pt>
    <dgm:pt modelId="{8ABFF04E-D6EA-4E0F-B4E0-41BE1CF2477C}" type="pres">
      <dgm:prSet presAssocID="{067E8A57-8720-458D-A31A-649DDDC53646}" presName="parTxOnly" presStyleLbl="node1" presStyleIdx="4" presStyleCnt="7">
        <dgm:presLayoutVars>
          <dgm:chMax val="0"/>
          <dgm:chPref val="0"/>
          <dgm:bulletEnabled val="1"/>
        </dgm:presLayoutVars>
      </dgm:prSet>
      <dgm:spPr/>
    </dgm:pt>
    <dgm:pt modelId="{F743A0A5-5351-4117-8285-47799F755BF9}" type="pres">
      <dgm:prSet presAssocID="{26EFDCB6-A8BB-4FD6-8EAB-C495A058C2E1}" presName="parTxOnlySpace" presStyleCnt="0"/>
      <dgm:spPr/>
    </dgm:pt>
    <dgm:pt modelId="{D203242F-0114-4A1E-A8F3-679343957556}" type="pres">
      <dgm:prSet presAssocID="{943C6932-3486-4486-8A0F-34EF84B7AEC8}" presName="parTxOnly" presStyleLbl="node1" presStyleIdx="5" presStyleCnt="7">
        <dgm:presLayoutVars>
          <dgm:chMax val="0"/>
          <dgm:chPref val="0"/>
          <dgm:bulletEnabled val="1"/>
        </dgm:presLayoutVars>
      </dgm:prSet>
      <dgm:spPr/>
    </dgm:pt>
    <dgm:pt modelId="{ACB8B15D-3258-4C36-AB55-2118F141DA86}" type="pres">
      <dgm:prSet presAssocID="{9DDB8491-7B4F-4C80-8F62-47A26CA724E1}" presName="parTxOnlySpace" presStyleCnt="0"/>
      <dgm:spPr/>
    </dgm:pt>
    <dgm:pt modelId="{0E0EC28B-4CA4-44CD-8CF3-2E6EF7895BCD}" type="pres">
      <dgm:prSet presAssocID="{B3E96FB7-9B1B-473C-AF2D-9218DCD92F27}" presName="parTxOnly" presStyleLbl="node1" presStyleIdx="6" presStyleCnt="7" custScaleX="105694">
        <dgm:presLayoutVars>
          <dgm:chMax val="0"/>
          <dgm:chPref val="0"/>
          <dgm:bulletEnabled val="1"/>
        </dgm:presLayoutVars>
      </dgm:prSet>
      <dgm:spPr/>
    </dgm:pt>
  </dgm:ptLst>
  <dgm:cxnLst>
    <dgm:cxn modelId="{843D060E-936E-424C-B0AC-CBF026BEC663}" srcId="{CA8B913D-314A-4FF0-A7BC-91868378ABF9}" destId="{943C6932-3486-4486-8A0F-34EF84B7AEC8}" srcOrd="5" destOrd="0" parTransId="{DA8E41BC-CDD5-40D5-ABB5-20C552EFD8A2}" sibTransId="{9DDB8491-7B4F-4C80-8F62-47A26CA724E1}"/>
    <dgm:cxn modelId="{4BB4CB12-AD77-4375-9BEC-BC2DDD77B7BD}" srcId="{CA8B913D-314A-4FF0-A7BC-91868378ABF9}" destId="{067E8A57-8720-458D-A31A-649DDDC53646}" srcOrd="4" destOrd="0" parTransId="{FDD40686-C104-4EF7-86FC-16C97BAD6C24}" sibTransId="{26EFDCB6-A8BB-4FD6-8EAB-C495A058C2E1}"/>
    <dgm:cxn modelId="{9E09A01C-760F-421F-AADF-FB096912835C}" type="presOf" srcId="{067E8A57-8720-458D-A31A-649DDDC53646}" destId="{8ABFF04E-D6EA-4E0F-B4E0-41BE1CF2477C}" srcOrd="0" destOrd="0" presId="urn:microsoft.com/office/officeart/2005/8/layout/chevron1"/>
    <dgm:cxn modelId="{6594093B-379B-40E1-A149-3B6DD5830CC7}" srcId="{CA8B913D-314A-4FF0-A7BC-91868378ABF9}" destId="{25F600CE-E326-4DC8-9813-938943CD835B}" srcOrd="2" destOrd="0" parTransId="{AD977227-7C2E-4639-98CE-3F70C2CA620B}" sibTransId="{77DACA95-97DE-4EE4-AACD-AEDFE3AAC9D8}"/>
    <dgm:cxn modelId="{9343E543-ED8A-497B-93D7-C69595B7A9C3}" srcId="{CA8B913D-314A-4FF0-A7BC-91868378ABF9}" destId="{D3E2DADF-65AB-4880-9026-A8C532A84D02}" srcOrd="0" destOrd="0" parTransId="{D3F94D26-8B2C-41FA-A754-50CEB6C0E7CA}" sibTransId="{8861F526-F6A6-411B-B148-4CDE5FE0F162}"/>
    <dgm:cxn modelId="{4645DC65-E976-4BED-AB50-2BC6C86C2045}" type="presOf" srcId="{25F600CE-E326-4DC8-9813-938943CD835B}" destId="{A42B5E46-C85B-4555-970B-9EA2829D96B6}" srcOrd="0" destOrd="0" presId="urn:microsoft.com/office/officeart/2005/8/layout/chevron1"/>
    <dgm:cxn modelId="{E757F665-9EC1-4927-91B0-62474A2A26E0}" type="presOf" srcId="{D3E2DADF-65AB-4880-9026-A8C532A84D02}" destId="{ED9BD5EE-D61B-4789-B43E-8058F3CE4B2A}" srcOrd="0" destOrd="0" presId="urn:microsoft.com/office/officeart/2005/8/layout/chevron1"/>
    <dgm:cxn modelId="{F140A586-D0BA-4F30-849F-8E4C9120E15D}" srcId="{CA8B913D-314A-4FF0-A7BC-91868378ABF9}" destId="{5D4829CD-EA62-4A98-BA25-0E5B4C7E6B2A}" srcOrd="3" destOrd="0" parTransId="{B17D080A-E26D-477E-9333-770600343097}" sibTransId="{999FDA4A-93BA-4B80-9D02-615E1B5C52AE}"/>
    <dgm:cxn modelId="{23D66E98-2E32-4370-8837-CD552F255F02}" type="presOf" srcId="{943C6932-3486-4486-8A0F-34EF84B7AEC8}" destId="{D203242F-0114-4A1E-A8F3-679343957556}" srcOrd="0" destOrd="0" presId="urn:microsoft.com/office/officeart/2005/8/layout/chevron1"/>
    <dgm:cxn modelId="{D77703A7-FCF6-404D-A4AA-40202274E1C4}" type="presOf" srcId="{CA8B913D-314A-4FF0-A7BC-91868378ABF9}" destId="{657F4106-7A11-4BE8-9B56-F68D2A9013C4}" srcOrd="0" destOrd="0" presId="urn:microsoft.com/office/officeart/2005/8/layout/chevron1"/>
    <dgm:cxn modelId="{7B3BD4BD-A8E0-4063-BF42-66DCD2BECB14}" type="presOf" srcId="{70386233-312F-4A9D-B110-BE1F4DE89AB6}" destId="{B715E5E2-0C52-480B-99EF-967C6B105975}" srcOrd="0" destOrd="0" presId="urn:microsoft.com/office/officeart/2005/8/layout/chevron1"/>
    <dgm:cxn modelId="{797BB1F0-0336-4310-A993-3FCAD120451C}" srcId="{CA8B913D-314A-4FF0-A7BC-91868378ABF9}" destId="{70386233-312F-4A9D-B110-BE1F4DE89AB6}" srcOrd="1" destOrd="0" parTransId="{0B0628F8-7D0F-4069-AEEE-7B9E21036F5E}" sibTransId="{7077093D-36CA-4D8D-B0A7-421F73181EE9}"/>
    <dgm:cxn modelId="{DD3454F1-EBA8-4939-B7F6-2691EC4A8847}" srcId="{CA8B913D-314A-4FF0-A7BC-91868378ABF9}" destId="{B3E96FB7-9B1B-473C-AF2D-9218DCD92F27}" srcOrd="6" destOrd="0" parTransId="{935FAAD1-43A6-4AAA-A5A3-2AFA8C21B5D8}" sibTransId="{0E221B05-E6A7-4EEB-903D-03EC921235BE}"/>
    <dgm:cxn modelId="{92F260F4-0EEE-40D6-9B04-D0CC549E54F7}" type="presOf" srcId="{5D4829CD-EA62-4A98-BA25-0E5B4C7E6B2A}" destId="{0DF293DA-E20F-4C85-A0F5-FDDC21736509}" srcOrd="0" destOrd="0" presId="urn:microsoft.com/office/officeart/2005/8/layout/chevron1"/>
    <dgm:cxn modelId="{DD59FCFB-B557-4C75-980F-6635E224B895}" type="presOf" srcId="{B3E96FB7-9B1B-473C-AF2D-9218DCD92F27}" destId="{0E0EC28B-4CA4-44CD-8CF3-2E6EF7895BCD}" srcOrd="0" destOrd="0" presId="urn:microsoft.com/office/officeart/2005/8/layout/chevron1"/>
    <dgm:cxn modelId="{FE87D813-D4D7-4341-A8E2-50C2AC0CF2D7}" type="presParOf" srcId="{657F4106-7A11-4BE8-9B56-F68D2A9013C4}" destId="{ED9BD5EE-D61B-4789-B43E-8058F3CE4B2A}" srcOrd="0" destOrd="0" presId="urn:microsoft.com/office/officeart/2005/8/layout/chevron1"/>
    <dgm:cxn modelId="{FABCC6FF-C0DF-4AA5-87F1-C61A8FE45BB3}" type="presParOf" srcId="{657F4106-7A11-4BE8-9B56-F68D2A9013C4}" destId="{7725B957-3CFC-4BBA-920A-C70835E51C2E}" srcOrd="1" destOrd="0" presId="urn:microsoft.com/office/officeart/2005/8/layout/chevron1"/>
    <dgm:cxn modelId="{C75AD890-8FC2-4E2C-8C95-59B2775FFC26}" type="presParOf" srcId="{657F4106-7A11-4BE8-9B56-F68D2A9013C4}" destId="{B715E5E2-0C52-480B-99EF-967C6B105975}" srcOrd="2" destOrd="0" presId="urn:microsoft.com/office/officeart/2005/8/layout/chevron1"/>
    <dgm:cxn modelId="{27418A09-96F4-4818-BCF1-06610027EF34}" type="presParOf" srcId="{657F4106-7A11-4BE8-9B56-F68D2A9013C4}" destId="{B1A49441-C72B-47BF-88C4-1C7A26EA5755}" srcOrd="3" destOrd="0" presId="urn:microsoft.com/office/officeart/2005/8/layout/chevron1"/>
    <dgm:cxn modelId="{0F5B349C-93A7-416E-A56A-BDEC1D1BA48C}" type="presParOf" srcId="{657F4106-7A11-4BE8-9B56-F68D2A9013C4}" destId="{A42B5E46-C85B-4555-970B-9EA2829D96B6}" srcOrd="4" destOrd="0" presId="urn:microsoft.com/office/officeart/2005/8/layout/chevron1"/>
    <dgm:cxn modelId="{60C95C97-EF5D-42BC-97B2-EA5365423353}" type="presParOf" srcId="{657F4106-7A11-4BE8-9B56-F68D2A9013C4}" destId="{4406151F-9F00-4E8B-A204-A75275D52CF0}" srcOrd="5" destOrd="0" presId="urn:microsoft.com/office/officeart/2005/8/layout/chevron1"/>
    <dgm:cxn modelId="{9D49FABC-E47E-4A8B-B155-3FBAE0E76D8F}" type="presParOf" srcId="{657F4106-7A11-4BE8-9B56-F68D2A9013C4}" destId="{0DF293DA-E20F-4C85-A0F5-FDDC21736509}" srcOrd="6" destOrd="0" presId="urn:microsoft.com/office/officeart/2005/8/layout/chevron1"/>
    <dgm:cxn modelId="{016FCC82-E869-499C-B111-4BE95590EAFA}" type="presParOf" srcId="{657F4106-7A11-4BE8-9B56-F68D2A9013C4}" destId="{431DE441-CB2E-40AD-977B-33F77CB5A812}" srcOrd="7" destOrd="0" presId="urn:microsoft.com/office/officeart/2005/8/layout/chevron1"/>
    <dgm:cxn modelId="{17722157-6310-4CE1-AB11-52A9C3261163}" type="presParOf" srcId="{657F4106-7A11-4BE8-9B56-F68D2A9013C4}" destId="{8ABFF04E-D6EA-4E0F-B4E0-41BE1CF2477C}" srcOrd="8" destOrd="0" presId="urn:microsoft.com/office/officeart/2005/8/layout/chevron1"/>
    <dgm:cxn modelId="{7FB35B10-59C8-47CC-96D1-1CABCE78B9EB}" type="presParOf" srcId="{657F4106-7A11-4BE8-9B56-F68D2A9013C4}" destId="{F743A0A5-5351-4117-8285-47799F755BF9}" srcOrd="9" destOrd="0" presId="urn:microsoft.com/office/officeart/2005/8/layout/chevron1"/>
    <dgm:cxn modelId="{A1C545A5-3FD1-409F-914D-C1970304D036}" type="presParOf" srcId="{657F4106-7A11-4BE8-9B56-F68D2A9013C4}" destId="{D203242F-0114-4A1E-A8F3-679343957556}" srcOrd="10" destOrd="0" presId="urn:microsoft.com/office/officeart/2005/8/layout/chevron1"/>
    <dgm:cxn modelId="{1E4F5660-6AD9-4C53-95DD-4FF8D3881758}" type="presParOf" srcId="{657F4106-7A11-4BE8-9B56-F68D2A9013C4}" destId="{ACB8B15D-3258-4C36-AB55-2118F141DA86}" srcOrd="11" destOrd="0" presId="urn:microsoft.com/office/officeart/2005/8/layout/chevron1"/>
    <dgm:cxn modelId="{BC7CA83B-B967-4EA9-8107-7517A7DEECCF}" type="presParOf" srcId="{657F4106-7A11-4BE8-9B56-F68D2A9013C4}" destId="{0E0EC28B-4CA4-44CD-8CF3-2E6EF7895BCD}"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741BC-A331-4A64-97F2-6D53B9D411A9}">
      <dsp:nvSpPr>
        <dsp:cNvPr id="0" name=""/>
        <dsp:cNvSpPr/>
      </dsp:nvSpPr>
      <dsp:spPr>
        <a:xfrm>
          <a:off x="-3751046" y="-576205"/>
          <a:ext cx="4471049" cy="4471049"/>
        </a:xfrm>
        <a:prstGeom prst="blockArc">
          <a:avLst>
            <a:gd name="adj1" fmla="val 18900000"/>
            <a:gd name="adj2" fmla="val 2700000"/>
            <a:gd name="adj3" fmla="val 483"/>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EF3D0C-3B9E-4BF4-A867-F34AA1168AF0}">
      <dsp:nvSpPr>
        <dsp:cNvPr id="0" name=""/>
        <dsp:cNvSpPr/>
      </dsp:nvSpPr>
      <dsp:spPr>
        <a:xfrm>
          <a:off x="463009" y="331863"/>
          <a:ext cx="4970933" cy="663727"/>
        </a:xfrm>
        <a:prstGeom prst="rect">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34"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Arial" panose="020B0604020202020204" pitchFamily="34" charset="0"/>
              <a:cs typeface="Arial" panose="020B0604020202020204" pitchFamily="34" charset="0"/>
            </a:rPr>
            <a:t>reduces the 'distance' between the Operation areas and the Governance and Risk Management areas</a:t>
          </a:r>
          <a:endParaRPr lang="it-IT" sz="1400" b="1" kern="1200" dirty="0">
            <a:latin typeface="Arial" panose="020B0604020202020204" pitchFamily="34" charset="0"/>
            <a:cs typeface="Arial" panose="020B0604020202020204" pitchFamily="34" charset="0"/>
          </a:endParaRPr>
        </a:p>
      </dsp:txBody>
      <dsp:txXfrm>
        <a:off x="463009" y="331863"/>
        <a:ext cx="4970933" cy="663727"/>
      </dsp:txXfrm>
    </dsp:sp>
    <dsp:sp modelId="{B27711CC-7C0E-4B73-9ED5-14F68769C354}">
      <dsp:nvSpPr>
        <dsp:cNvPr id="0" name=""/>
        <dsp:cNvSpPr/>
      </dsp:nvSpPr>
      <dsp:spPr>
        <a:xfrm>
          <a:off x="48180" y="248897"/>
          <a:ext cx="829659" cy="829659"/>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006956-599A-4911-8CB8-C302A1AD1CD2}">
      <dsp:nvSpPr>
        <dsp:cNvPr id="0" name=""/>
        <dsp:cNvSpPr/>
      </dsp:nvSpPr>
      <dsp:spPr>
        <a:xfrm>
          <a:off x="704274" y="1237593"/>
          <a:ext cx="4729668" cy="843451"/>
        </a:xfrm>
        <a:prstGeom prst="rect">
          <a:avLst/>
        </a:prstGeom>
        <a:solidFill>
          <a:schemeClr val="accent4">
            <a:hueOff val="3326661"/>
            <a:satOff val="-19813"/>
            <a:lumOff val="4705"/>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34"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Arial" panose="020B0604020202020204" pitchFamily="34" charset="0"/>
              <a:cs typeface="Arial" panose="020B0604020202020204" pitchFamily="34" charset="0"/>
            </a:rPr>
            <a:t>increases the confidence in the construction of the KPIs and KRIs necessary to be able to decide the investment strategies for the mitigation of Operational Risk.</a:t>
          </a:r>
          <a:endParaRPr lang="it-IT" sz="1400" b="1" kern="1200" dirty="0">
            <a:latin typeface="Arial" panose="020B0604020202020204" pitchFamily="34" charset="0"/>
            <a:cs typeface="Arial" panose="020B0604020202020204" pitchFamily="34" charset="0"/>
          </a:endParaRPr>
        </a:p>
      </dsp:txBody>
      <dsp:txXfrm>
        <a:off x="704274" y="1237593"/>
        <a:ext cx="4729668" cy="843451"/>
      </dsp:txXfrm>
    </dsp:sp>
    <dsp:sp modelId="{AEE9C8E6-47ED-411C-9C6C-16BDAB9CC3B7}">
      <dsp:nvSpPr>
        <dsp:cNvPr id="0" name=""/>
        <dsp:cNvSpPr/>
      </dsp:nvSpPr>
      <dsp:spPr>
        <a:xfrm>
          <a:off x="289445" y="1244489"/>
          <a:ext cx="829659" cy="829659"/>
        </a:xfrm>
        <a:prstGeom prst="ellipse">
          <a:avLst/>
        </a:prstGeom>
        <a:solidFill>
          <a:schemeClr val="lt1">
            <a:hueOff val="0"/>
            <a:satOff val="0"/>
            <a:lumOff val="0"/>
            <a:alphaOff val="0"/>
          </a:schemeClr>
        </a:solidFill>
        <a:ln w="25400" cap="flat" cmpd="sng" algn="ctr">
          <a:solidFill>
            <a:schemeClr val="accent4">
              <a:hueOff val="3326661"/>
              <a:satOff val="-19813"/>
              <a:lumOff val="4705"/>
              <a:alphaOff val="0"/>
            </a:schemeClr>
          </a:solidFill>
          <a:prstDash val="solid"/>
        </a:ln>
        <a:effectLst/>
      </dsp:spPr>
      <dsp:style>
        <a:lnRef idx="2">
          <a:scrgbClr r="0" g="0" b="0"/>
        </a:lnRef>
        <a:fillRef idx="1">
          <a:scrgbClr r="0" g="0" b="0"/>
        </a:fillRef>
        <a:effectRef idx="0">
          <a:scrgbClr r="0" g="0" b="0"/>
        </a:effectRef>
        <a:fontRef idx="minor"/>
      </dsp:style>
    </dsp:sp>
    <dsp:sp modelId="{1AB39262-F8B6-496B-BF1E-EF9A3C96DE8E}">
      <dsp:nvSpPr>
        <dsp:cNvPr id="0" name=""/>
        <dsp:cNvSpPr/>
      </dsp:nvSpPr>
      <dsp:spPr>
        <a:xfrm>
          <a:off x="463009" y="2193998"/>
          <a:ext cx="4970933" cy="921824"/>
        </a:xfrm>
        <a:prstGeom prst="rect">
          <a:avLst/>
        </a:prstGeom>
        <a:solidFill>
          <a:schemeClr val="accent4">
            <a:hueOff val="6653322"/>
            <a:satOff val="-39626"/>
            <a:lumOff val="941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34" tIns="35560" rIns="35560" bIns="3556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latin typeface="Arial" panose="020B0604020202020204" pitchFamily="34" charset="0"/>
              <a:cs typeface="Arial" panose="020B0604020202020204" pitchFamily="34" charset="0"/>
            </a:rPr>
            <a:t>innovative means of making available information normally distributed between the various business areas, allowing analysis and monitoring of the posture of IT infrastructures based on objective data</a:t>
          </a:r>
          <a:endParaRPr lang="it-IT" sz="1400" b="1" kern="1200" dirty="0">
            <a:latin typeface="Arial" panose="020B0604020202020204" pitchFamily="34" charset="0"/>
            <a:cs typeface="Arial" panose="020B0604020202020204" pitchFamily="34" charset="0"/>
          </a:endParaRPr>
        </a:p>
      </dsp:txBody>
      <dsp:txXfrm>
        <a:off x="463009" y="2193998"/>
        <a:ext cx="4970933" cy="921824"/>
      </dsp:txXfrm>
    </dsp:sp>
    <dsp:sp modelId="{7CFB95A4-183C-4486-AF75-630A2DFF4B6B}">
      <dsp:nvSpPr>
        <dsp:cNvPr id="0" name=""/>
        <dsp:cNvSpPr/>
      </dsp:nvSpPr>
      <dsp:spPr>
        <a:xfrm>
          <a:off x="48180" y="2240080"/>
          <a:ext cx="829659" cy="829659"/>
        </a:xfrm>
        <a:prstGeom prst="ellipse">
          <a:avLst/>
        </a:prstGeom>
        <a:solidFill>
          <a:schemeClr val="lt1">
            <a:hueOff val="0"/>
            <a:satOff val="0"/>
            <a:lumOff val="0"/>
            <a:alphaOff val="0"/>
          </a:schemeClr>
        </a:solidFill>
        <a:ln w="25400" cap="flat" cmpd="sng" algn="ctr">
          <a:solidFill>
            <a:schemeClr val="accent4">
              <a:hueOff val="6653322"/>
              <a:satOff val="-39626"/>
              <a:lumOff val="941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007"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6570" y="1750436"/>
        <a:ext cx="844689" cy="563126"/>
      </dsp:txXfrm>
    </dsp:sp>
    <dsp:sp modelId="{B715E5E2-0C52-480B-99EF-967C6B105975}">
      <dsp:nvSpPr>
        <dsp:cNvPr id="0" name=""/>
        <dsp:cNvSpPr/>
      </dsp:nvSpPr>
      <dsp:spPr>
        <a:xfrm>
          <a:off x="1272041"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604" y="1750436"/>
        <a:ext cx="844689" cy="563126"/>
      </dsp:txXfrm>
    </dsp:sp>
    <dsp:sp modelId="{A42B5E46-C85B-4555-970B-9EA2829D96B6}">
      <dsp:nvSpPr>
        <dsp:cNvPr id="0" name=""/>
        <dsp:cNvSpPr/>
      </dsp:nvSpPr>
      <dsp:spPr>
        <a:xfrm>
          <a:off x="2539076"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0639" y="1750436"/>
        <a:ext cx="844689" cy="563126"/>
      </dsp:txXfrm>
    </dsp:sp>
    <dsp:sp modelId="{0DF293DA-E20F-4C85-A0F5-FDDC21736509}">
      <dsp:nvSpPr>
        <dsp:cNvPr id="0" name=""/>
        <dsp:cNvSpPr/>
      </dsp:nvSpPr>
      <dsp:spPr>
        <a:xfrm>
          <a:off x="3806110" y="1750436"/>
          <a:ext cx="1407815" cy="563126"/>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87673" y="1750436"/>
        <a:ext cx="844689" cy="563126"/>
      </dsp:txXfrm>
    </dsp:sp>
    <dsp:sp modelId="{8ABFF04E-D6EA-4E0F-B4E0-41BE1CF2477C}">
      <dsp:nvSpPr>
        <dsp:cNvPr id="0" name=""/>
        <dsp:cNvSpPr/>
      </dsp:nvSpPr>
      <dsp:spPr>
        <a:xfrm>
          <a:off x="5073144"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54707" y="1750436"/>
        <a:ext cx="844689" cy="563126"/>
      </dsp:txXfrm>
    </dsp:sp>
    <dsp:sp modelId="{D203242F-0114-4A1E-A8F3-679343957556}">
      <dsp:nvSpPr>
        <dsp:cNvPr id="0" name=""/>
        <dsp:cNvSpPr/>
      </dsp:nvSpPr>
      <dsp:spPr>
        <a:xfrm>
          <a:off x="6340179"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1742" y="1750436"/>
        <a:ext cx="844689" cy="563126"/>
      </dsp:txXfrm>
    </dsp:sp>
    <dsp:sp modelId="{0E0EC28B-4CA4-44CD-8CF3-2E6EF7895BCD}">
      <dsp:nvSpPr>
        <dsp:cNvPr id="0" name=""/>
        <dsp:cNvSpPr/>
      </dsp:nvSpPr>
      <dsp:spPr>
        <a:xfrm>
          <a:off x="7607213" y="1750436"/>
          <a:ext cx="1526311"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88776" y="1750436"/>
        <a:ext cx="963185" cy="5631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565"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5467" y="1749098"/>
        <a:ext cx="848706" cy="565803"/>
      </dsp:txXfrm>
    </dsp:sp>
    <dsp:sp modelId="{B715E5E2-0C52-480B-99EF-967C6B105975}">
      <dsp:nvSpPr>
        <dsp:cNvPr id="0" name=""/>
        <dsp:cNvSpPr/>
      </dsp:nvSpPr>
      <dsp:spPr>
        <a:xfrm>
          <a:off x="1275624"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8526" y="1749098"/>
        <a:ext cx="848706" cy="565803"/>
      </dsp:txXfrm>
    </dsp:sp>
    <dsp:sp modelId="{A42B5E46-C85B-4555-970B-9EA2829D96B6}">
      <dsp:nvSpPr>
        <dsp:cNvPr id="0" name=""/>
        <dsp:cNvSpPr/>
      </dsp:nvSpPr>
      <dsp:spPr>
        <a:xfrm>
          <a:off x="2548682"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31584" y="1749098"/>
        <a:ext cx="848706" cy="565803"/>
      </dsp:txXfrm>
    </dsp:sp>
    <dsp:sp modelId="{0DF293DA-E20F-4C85-A0F5-FDDC21736509}">
      <dsp:nvSpPr>
        <dsp:cNvPr id="0" name=""/>
        <dsp:cNvSpPr/>
      </dsp:nvSpPr>
      <dsp:spPr>
        <a:xfrm>
          <a:off x="3821740"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04642" y="1749098"/>
        <a:ext cx="848706" cy="565803"/>
      </dsp:txXfrm>
    </dsp:sp>
    <dsp:sp modelId="{8ABFF04E-D6EA-4E0F-B4E0-41BE1CF2477C}">
      <dsp:nvSpPr>
        <dsp:cNvPr id="0" name=""/>
        <dsp:cNvSpPr/>
      </dsp:nvSpPr>
      <dsp:spPr>
        <a:xfrm>
          <a:off x="5094799" y="1749098"/>
          <a:ext cx="1414509" cy="565803"/>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77701" y="1749098"/>
        <a:ext cx="848706" cy="565803"/>
      </dsp:txXfrm>
    </dsp:sp>
    <dsp:sp modelId="{D203242F-0114-4A1E-A8F3-679343957556}">
      <dsp:nvSpPr>
        <dsp:cNvPr id="0" name=""/>
        <dsp:cNvSpPr/>
      </dsp:nvSpPr>
      <dsp:spPr>
        <a:xfrm>
          <a:off x="6367857"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50759" y="1749098"/>
        <a:ext cx="848706" cy="565803"/>
      </dsp:txXfrm>
    </dsp:sp>
    <dsp:sp modelId="{0E0EC28B-4CA4-44CD-8CF3-2E6EF7895BCD}">
      <dsp:nvSpPr>
        <dsp:cNvPr id="0" name=""/>
        <dsp:cNvSpPr/>
      </dsp:nvSpPr>
      <dsp:spPr>
        <a:xfrm>
          <a:off x="7640915" y="1749098"/>
          <a:ext cx="1495051"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23817" y="1749098"/>
        <a:ext cx="929248" cy="5658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165"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943" y="1752221"/>
        <a:ext cx="839335" cy="559556"/>
      </dsp:txXfrm>
    </dsp:sp>
    <dsp:sp modelId="{B715E5E2-0C52-480B-99EF-967C6B105975}">
      <dsp:nvSpPr>
        <dsp:cNvPr id="0" name=""/>
        <dsp:cNvSpPr/>
      </dsp:nvSpPr>
      <dsp:spPr>
        <a:xfrm>
          <a:off x="1264168"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3946" y="1752221"/>
        <a:ext cx="839335" cy="559556"/>
      </dsp:txXfrm>
    </dsp:sp>
    <dsp:sp modelId="{A42B5E46-C85B-4555-970B-9EA2829D96B6}">
      <dsp:nvSpPr>
        <dsp:cNvPr id="0" name=""/>
        <dsp:cNvSpPr/>
      </dsp:nvSpPr>
      <dsp:spPr>
        <a:xfrm>
          <a:off x="2523170"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2948" y="1752221"/>
        <a:ext cx="839335" cy="559556"/>
      </dsp:txXfrm>
    </dsp:sp>
    <dsp:sp modelId="{0DF293DA-E20F-4C85-A0F5-FDDC21736509}">
      <dsp:nvSpPr>
        <dsp:cNvPr id="0" name=""/>
        <dsp:cNvSpPr/>
      </dsp:nvSpPr>
      <dsp:spPr>
        <a:xfrm>
          <a:off x="3782173"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61951" y="1752221"/>
        <a:ext cx="839335" cy="559556"/>
      </dsp:txXfrm>
    </dsp:sp>
    <dsp:sp modelId="{8ABFF04E-D6EA-4E0F-B4E0-41BE1CF2477C}">
      <dsp:nvSpPr>
        <dsp:cNvPr id="0" name=""/>
        <dsp:cNvSpPr/>
      </dsp:nvSpPr>
      <dsp:spPr>
        <a:xfrm>
          <a:off x="5041175"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20953" y="1752221"/>
        <a:ext cx="839335" cy="559556"/>
      </dsp:txXfrm>
    </dsp:sp>
    <dsp:sp modelId="{D203242F-0114-4A1E-A8F3-679343957556}">
      <dsp:nvSpPr>
        <dsp:cNvPr id="0" name=""/>
        <dsp:cNvSpPr/>
      </dsp:nvSpPr>
      <dsp:spPr>
        <a:xfrm>
          <a:off x="6300178" y="1752221"/>
          <a:ext cx="1398891" cy="55955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79956" y="1752221"/>
        <a:ext cx="839335" cy="559556"/>
      </dsp:txXfrm>
    </dsp:sp>
    <dsp:sp modelId="{0E0EC28B-4CA4-44CD-8CF3-2E6EF7895BCD}">
      <dsp:nvSpPr>
        <dsp:cNvPr id="0" name=""/>
        <dsp:cNvSpPr/>
      </dsp:nvSpPr>
      <dsp:spPr>
        <a:xfrm>
          <a:off x="7559180" y="1752221"/>
          <a:ext cx="1574186"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38958" y="1752221"/>
        <a:ext cx="1014630" cy="5595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772" y="1749544"/>
          <a:ext cx="1412278"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3228" y="1749544"/>
        <a:ext cx="847367" cy="564911"/>
      </dsp:txXfrm>
    </dsp:sp>
    <dsp:sp modelId="{B715E5E2-0C52-480B-99EF-967C6B105975}">
      <dsp:nvSpPr>
        <dsp:cNvPr id="0" name=""/>
        <dsp:cNvSpPr/>
      </dsp:nvSpPr>
      <dsp:spPr>
        <a:xfrm>
          <a:off x="1271822" y="1749544"/>
          <a:ext cx="1412278"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4278" y="1749544"/>
        <a:ext cx="847367" cy="564911"/>
      </dsp:txXfrm>
    </dsp:sp>
    <dsp:sp modelId="{A42B5E46-C85B-4555-970B-9EA2829D96B6}">
      <dsp:nvSpPr>
        <dsp:cNvPr id="0" name=""/>
        <dsp:cNvSpPr/>
      </dsp:nvSpPr>
      <dsp:spPr>
        <a:xfrm>
          <a:off x="2542873" y="1749544"/>
          <a:ext cx="1412278"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5329" y="1749544"/>
        <a:ext cx="847367" cy="564911"/>
      </dsp:txXfrm>
    </dsp:sp>
    <dsp:sp modelId="{0DF293DA-E20F-4C85-A0F5-FDDC21736509}">
      <dsp:nvSpPr>
        <dsp:cNvPr id="0" name=""/>
        <dsp:cNvSpPr/>
      </dsp:nvSpPr>
      <dsp:spPr>
        <a:xfrm>
          <a:off x="3813923" y="1749544"/>
          <a:ext cx="1412278"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96379" y="1749544"/>
        <a:ext cx="847367" cy="564911"/>
      </dsp:txXfrm>
    </dsp:sp>
    <dsp:sp modelId="{8ABFF04E-D6EA-4E0F-B4E0-41BE1CF2477C}">
      <dsp:nvSpPr>
        <dsp:cNvPr id="0" name=""/>
        <dsp:cNvSpPr/>
      </dsp:nvSpPr>
      <dsp:spPr>
        <a:xfrm>
          <a:off x="5084973" y="1749544"/>
          <a:ext cx="1412278"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67429" y="1749544"/>
        <a:ext cx="847367" cy="564911"/>
      </dsp:txXfrm>
    </dsp:sp>
    <dsp:sp modelId="{D203242F-0114-4A1E-A8F3-679343957556}">
      <dsp:nvSpPr>
        <dsp:cNvPr id="0" name=""/>
        <dsp:cNvSpPr/>
      </dsp:nvSpPr>
      <dsp:spPr>
        <a:xfrm>
          <a:off x="6356024" y="1749544"/>
          <a:ext cx="1412278" cy="56491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38480" y="1749544"/>
        <a:ext cx="847367" cy="564911"/>
      </dsp:txXfrm>
    </dsp:sp>
    <dsp:sp modelId="{0E0EC28B-4CA4-44CD-8CF3-2E6EF7895BCD}">
      <dsp:nvSpPr>
        <dsp:cNvPr id="0" name=""/>
        <dsp:cNvSpPr/>
      </dsp:nvSpPr>
      <dsp:spPr>
        <a:xfrm>
          <a:off x="7627074" y="1749544"/>
          <a:ext cx="1510685" cy="56491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09530" y="1749544"/>
        <a:ext cx="945774" cy="5649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007"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6570" y="1750436"/>
        <a:ext cx="844689" cy="563126"/>
      </dsp:txXfrm>
    </dsp:sp>
    <dsp:sp modelId="{B715E5E2-0C52-480B-99EF-967C6B105975}">
      <dsp:nvSpPr>
        <dsp:cNvPr id="0" name=""/>
        <dsp:cNvSpPr/>
      </dsp:nvSpPr>
      <dsp:spPr>
        <a:xfrm>
          <a:off x="1272041"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604" y="1750436"/>
        <a:ext cx="844689" cy="563126"/>
      </dsp:txXfrm>
    </dsp:sp>
    <dsp:sp modelId="{A42B5E46-C85B-4555-970B-9EA2829D96B6}">
      <dsp:nvSpPr>
        <dsp:cNvPr id="0" name=""/>
        <dsp:cNvSpPr/>
      </dsp:nvSpPr>
      <dsp:spPr>
        <a:xfrm>
          <a:off x="2539076"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0639" y="1750436"/>
        <a:ext cx="844689" cy="563126"/>
      </dsp:txXfrm>
    </dsp:sp>
    <dsp:sp modelId="{0DF293DA-E20F-4C85-A0F5-FDDC21736509}">
      <dsp:nvSpPr>
        <dsp:cNvPr id="0" name=""/>
        <dsp:cNvSpPr/>
      </dsp:nvSpPr>
      <dsp:spPr>
        <a:xfrm>
          <a:off x="3806110"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87673" y="1750436"/>
        <a:ext cx="844689" cy="563126"/>
      </dsp:txXfrm>
    </dsp:sp>
    <dsp:sp modelId="{8ABFF04E-D6EA-4E0F-B4E0-41BE1CF2477C}">
      <dsp:nvSpPr>
        <dsp:cNvPr id="0" name=""/>
        <dsp:cNvSpPr/>
      </dsp:nvSpPr>
      <dsp:spPr>
        <a:xfrm>
          <a:off x="5073144"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54707" y="1750436"/>
        <a:ext cx="844689" cy="563126"/>
      </dsp:txXfrm>
    </dsp:sp>
    <dsp:sp modelId="{D203242F-0114-4A1E-A8F3-679343957556}">
      <dsp:nvSpPr>
        <dsp:cNvPr id="0" name=""/>
        <dsp:cNvSpPr/>
      </dsp:nvSpPr>
      <dsp:spPr>
        <a:xfrm>
          <a:off x="6340179" y="1750436"/>
          <a:ext cx="1407815" cy="56312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1742" y="1750436"/>
        <a:ext cx="844689" cy="563126"/>
      </dsp:txXfrm>
    </dsp:sp>
    <dsp:sp modelId="{0E0EC28B-4CA4-44CD-8CF3-2E6EF7895BCD}">
      <dsp:nvSpPr>
        <dsp:cNvPr id="0" name=""/>
        <dsp:cNvSpPr/>
      </dsp:nvSpPr>
      <dsp:spPr>
        <a:xfrm>
          <a:off x="7607213" y="1750436"/>
          <a:ext cx="1526311"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88776" y="1750436"/>
        <a:ext cx="963185" cy="5631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21"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62" y="1747759"/>
        <a:ext cx="852721" cy="568481"/>
      </dsp:txXfrm>
    </dsp:sp>
    <dsp:sp modelId="{B715E5E2-0C52-480B-99EF-967C6B105975}">
      <dsp:nvSpPr>
        <dsp:cNvPr id="0" name=""/>
        <dsp:cNvSpPr/>
      </dsp:nvSpPr>
      <dsp:spPr>
        <a:xfrm>
          <a:off x="127920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3444" y="1747759"/>
        <a:ext cx="852721" cy="568481"/>
      </dsp:txXfrm>
    </dsp:sp>
    <dsp:sp modelId="{A42B5E46-C85B-4555-970B-9EA2829D96B6}">
      <dsp:nvSpPr>
        <dsp:cNvPr id="0" name=""/>
        <dsp:cNvSpPr/>
      </dsp:nvSpPr>
      <dsp:spPr>
        <a:xfrm>
          <a:off x="2558286"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2527" y="1747759"/>
        <a:ext cx="852721" cy="568481"/>
      </dsp:txXfrm>
    </dsp:sp>
    <dsp:sp modelId="{0DF293DA-E20F-4C85-A0F5-FDDC21736509}">
      <dsp:nvSpPr>
        <dsp:cNvPr id="0" name=""/>
        <dsp:cNvSpPr/>
      </dsp:nvSpPr>
      <dsp:spPr>
        <a:xfrm>
          <a:off x="383736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1609" y="1747759"/>
        <a:ext cx="852721" cy="568481"/>
      </dsp:txXfrm>
    </dsp:sp>
    <dsp:sp modelId="{8ABFF04E-D6EA-4E0F-B4E0-41BE1CF2477C}">
      <dsp:nvSpPr>
        <dsp:cNvPr id="0" name=""/>
        <dsp:cNvSpPr/>
      </dsp:nvSpPr>
      <dsp:spPr>
        <a:xfrm>
          <a:off x="511645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0691" y="1747759"/>
        <a:ext cx="852721" cy="568481"/>
      </dsp:txXfrm>
    </dsp:sp>
    <dsp:sp modelId="{D203242F-0114-4A1E-A8F3-679343957556}">
      <dsp:nvSpPr>
        <dsp:cNvPr id="0" name=""/>
        <dsp:cNvSpPr/>
      </dsp:nvSpPr>
      <dsp:spPr>
        <a:xfrm>
          <a:off x="6395533" y="1747759"/>
          <a:ext cx="1421202" cy="56848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9774" y="1747759"/>
        <a:ext cx="852721" cy="568481"/>
      </dsp:txXfrm>
    </dsp:sp>
    <dsp:sp modelId="{0E0EC28B-4CA4-44CD-8CF3-2E6EF7895BCD}">
      <dsp:nvSpPr>
        <dsp:cNvPr id="0" name=""/>
        <dsp:cNvSpPr/>
      </dsp:nvSpPr>
      <dsp:spPr>
        <a:xfrm>
          <a:off x="7674615" y="1747759"/>
          <a:ext cx="1463795"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58856" y="1747759"/>
        <a:ext cx="895314" cy="5684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419"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2090" y="1751329"/>
        <a:ext cx="842012" cy="561341"/>
      </dsp:txXfrm>
    </dsp:sp>
    <dsp:sp modelId="{B715E5E2-0C52-480B-99EF-967C6B105975}">
      <dsp:nvSpPr>
        <dsp:cNvPr id="0" name=""/>
        <dsp:cNvSpPr/>
      </dsp:nvSpPr>
      <dsp:spPr>
        <a:xfrm>
          <a:off x="1264438"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5109" y="1751329"/>
        <a:ext cx="842012" cy="561341"/>
      </dsp:txXfrm>
    </dsp:sp>
    <dsp:sp modelId="{A42B5E46-C85B-4555-970B-9EA2829D96B6}">
      <dsp:nvSpPr>
        <dsp:cNvPr id="0" name=""/>
        <dsp:cNvSpPr/>
      </dsp:nvSpPr>
      <dsp:spPr>
        <a:xfrm>
          <a:off x="2527456"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8127" y="1751329"/>
        <a:ext cx="842012" cy="561341"/>
      </dsp:txXfrm>
    </dsp:sp>
    <dsp:sp modelId="{0DF293DA-E20F-4C85-A0F5-FDDC21736509}">
      <dsp:nvSpPr>
        <dsp:cNvPr id="0" name=""/>
        <dsp:cNvSpPr/>
      </dsp:nvSpPr>
      <dsp:spPr>
        <a:xfrm>
          <a:off x="3790475"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71146" y="1751329"/>
        <a:ext cx="842012" cy="561341"/>
      </dsp:txXfrm>
    </dsp:sp>
    <dsp:sp modelId="{8ABFF04E-D6EA-4E0F-B4E0-41BE1CF2477C}">
      <dsp:nvSpPr>
        <dsp:cNvPr id="0" name=""/>
        <dsp:cNvSpPr/>
      </dsp:nvSpPr>
      <dsp:spPr>
        <a:xfrm>
          <a:off x="5053493"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34164" y="1751329"/>
        <a:ext cx="842012" cy="561341"/>
      </dsp:txXfrm>
    </dsp:sp>
    <dsp:sp modelId="{D203242F-0114-4A1E-A8F3-679343957556}">
      <dsp:nvSpPr>
        <dsp:cNvPr id="0" name=""/>
        <dsp:cNvSpPr/>
      </dsp:nvSpPr>
      <dsp:spPr>
        <a:xfrm>
          <a:off x="6316512" y="1751329"/>
          <a:ext cx="1403353" cy="56134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97183" y="1751329"/>
        <a:ext cx="842012" cy="561341"/>
      </dsp:txXfrm>
    </dsp:sp>
    <dsp:sp modelId="{0E0EC28B-4CA4-44CD-8CF3-2E6EF7895BCD}">
      <dsp:nvSpPr>
        <dsp:cNvPr id="0" name=""/>
        <dsp:cNvSpPr/>
      </dsp:nvSpPr>
      <dsp:spPr>
        <a:xfrm>
          <a:off x="7579530" y="1751329"/>
          <a:ext cx="1557582"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60201" y="1751329"/>
        <a:ext cx="996241" cy="56134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21"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62" y="1747759"/>
        <a:ext cx="852721" cy="568481"/>
      </dsp:txXfrm>
    </dsp:sp>
    <dsp:sp modelId="{B715E5E2-0C52-480B-99EF-967C6B105975}">
      <dsp:nvSpPr>
        <dsp:cNvPr id="0" name=""/>
        <dsp:cNvSpPr/>
      </dsp:nvSpPr>
      <dsp:spPr>
        <a:xfrm>
          <a:off x="127920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3444" y="1747759"/>
        <a:ext cx="852721" cy="568481"/>
      </dsp:txXfrm>
    </dsp:sp>
    <dsp:sp modelId="{A42B5E46-C85B-4555-970B-9EA2829D96B6}">
      <dsp:nvSpPr>
        <dsp:cNvPr id="0" name=""/>
        <dsp:cNvSpPr/>
      </dsp:nvSpPr>
      <dsp:spPr>
        <a:xfrm>
          <a:off x="2558286"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2527" y="1747759"/>
        <a:ext cx="852721" cy="568481"/>
      </dsp:txXfrm>
    </dsp:sp>
    <dsp:sp modelId="{0DF293DA-E20F-4C85-A0F5-FDDC21736509}">
      <dsp:nvSpPr>
        <dsp:cNvPr id="0" name=""/>
        <dsp:cNvSpPr/>
      </dsp:nvSpPr>
      <dsp:spPr>
        <a:xfrm>
          <a:off x="383736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1609" y="1747759"/>
        <a:ext cx="852721" cy="568481"/>
      </dsp:txXfrm>
    </dsp:sp>
    <dsp:sp modelId="{8ABFF04E-D6EA-4E0F-B4E0-41BE1CF2477C}">
      <dsp:nvSpPr>
        <dsp:cNvPr id="0" name=""/>
        <dsp:cNvSpPr/>
      </dsp:nvSpPr>
      <dsp:spPr>
        <a:xfrm>
          <a:off x="511645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0691" y="1747759"/>
        <a:ext cx="852721" cy="568481"/>
      </dsp:txXfrm>
    </dsp:sp>
    <dsp:sp modelId="{D203242F-0114-4A1E-A8F3-679343957556}">
      <dsp:nvSpPr>
        <dsp:cNvPr id="0" name=""/>
        <dsp:cNvSpPr/>
      </dsp:nvSpPr>
      <dsp:spPr>
        <a:xfrm>
          <a:off x="6395533" y="1747759"/>
          <a:ext cx="1421202" cy="56848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9774" y="1747759"/>
        <a:ext cx="852721" cy="568481"/>
      </dsp:txXfrm>
    </dsp:sp>
    <dsp:sp modelId="{0E0EC28B-4CA4-44CD-8CF3-2E6EF7895BCD}">
      <dsp:nvSpPr>
        <dsp:cNvPr id="0" name=""/>
        <dsp:cNvSpPr/>
      </dsp:nvSpPr>
      <dsp:spPr>
        <a:xfrm>
          <a:off x="7674615" y="1747759"/>
          <a:ext cx="1463795"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58856" y="1747759"/>
        <a:ext cx="895314" cy="5684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424"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2541" y="1750883"/>
        <a:ext cx="843351" cy="562233"/>
      </dsp:txXfrm>
    </dsp:sp>
    <dsp:sp modelId="{B715E5E2-0C52-480B-99EF-967C6B105975}">
      <dsp:nvSpPr>
        <dsp:cNvPr id="0" name=""/>
        <dsp:cNvSpPr/>
      </dsp:nvSpPr>
      <dsp:spPr>
        <a:xfrm>
          <a:off x="1266451"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7568" y="1750883"/>
        <a:ext cx="843351" cy="562233"/>
      </dsp:txXfrm>
    </dsp:sp>
    <dsp:sp modelId="{A42B5E46-C85B-4555-970B-9EA2829D96B6}">
      <dsp:nvSpPr>
        <dsp:cNvPr id="0" name=""/>
        <dsp:cNvSpPr/>
      </dsp:nvSpPr>
      <dsp:spPr>
        <a:xfrm>
          <a:off x="2531477"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12594" y="1750883"/>
        <a:ext cx="843351" cy="562233"/>
      </dsp:txXfrm>
    </dsp:sp>
    <dsp:sp modelId="{0DF293DA-E20F-4C85-A0F5-FDDC21736509}">
      <dsp:nvSpPr>
        <dsp:cNvPr id="0" name=""/>
        <dsp:cNvSpPr/>
      </dsp:nvSpPr>
      <dsp:spPr>
        <a:xfrm>
          <a:off x="3796504"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77621" y="1750883"/>
        <a:ext cx="843351" cy="562233"/>
      </dsp:txXfrm>
    </dsp:sp>
    <dsp:sp modelId="{8ABFF04E-D6EA-4E0F-B4E0-41BE1CF2477C}">
      <dsp:nvSpPr>
        <dsp:cNvPr id="0" name=""/>
        <dsp:cNvSpPr/>
      </dsp:nvSpPr>
      <dsp:spPr>
        <a:xfrm>
          <a:off x="5061530"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42647" y="1750883"/>
        <a:ext cx="843351" cy="562233"/>
      </dsp:txXfrm>
    </dsp:sp>
    <dsp:sp modelId="{D203242F-0114-4A1E-A8F3-679343957556}">
      <dsp:nvSpPr>
        <dsp:cNvPr id="0" name=""/>
        <dsp:cNvSpPr/>
      </dsp:nvSpPr>
      <dsp:spPr>
        <a:xfrm>
          <a:off x="6326556" y="1750883"/>
          <a:ext cx="1405584" cy="562233"/>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07673" y="1750883"/>
        <a:ext cx="843351" cy="562233"/>
      </dsp:txXfrm>
    </dsp:sp>
    <dsp:sp modelId="{0E0EC28B-4CA4-44CD-8CF3-2E6EF7895BCD}">
      <dsp:nvSpPr>
        <dsp:cNvPr id="0" name=""/>
        <dsp:cNvSpPr/>
      </dsp:nvSpPr>
      <dsp:spPr>
        <a:xfrm>
          <a:off x="7591583" y="1750883"/>
          <a:ext cx="154552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72700" y="1750883"/>
        <a:ext cx="983291" cy="56223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3864"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3642" y="1752221"/>
        <a:ext cx="839335" cy="559556"/>
      </dsp:txXfrm>
    </dsp:sp>
    <dsp:sp modelId="{B715E5E2-0C52-480B-99EF-967C6B105975}">
      <dsp:nvSpPr>
        <dsp:cNvPr id="0" name=""/>
        <dsp:cNvSpPr/>
      </dsp:nvSpPr>
      <dsp:spPr>
        <a:xfrm>
          <a:off x="1262867"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2645" y="1752221"/>
        <a:ext cx="839335" cy="559556"/>
      </dsp:txXfrm>
    </dsp:sp>
    <dsp:sp modelId="{A42B5E46-C85B-4555-970B-9EA2829D96B6}">
      <dsp:nvSpPr>
        <dsp:cNvPr id="0" name=""/>
        <dsp:cNvSpPr/>
      </dsp:nvSpPr>
      <dsp:spPr>
        <a:xfrm>
          <a:off x="2521869"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1647" y="1752221"/>
        <a:ext cx="839335" cy="559556"/>
      </dsp:txXfrm>
    </dsp:sp>
    <dsp:sp modelId="{0DF293DA-E20F-4C85-A0F5-FDDC21736509}">
      <dsp:nvSpPr>
        <dsp:cNvPr id="0" name=""/>
        <dsp:cNvSpPr/>
      </dsp:nvSpPr>
      <dsp:spPr>
        <a:xfrm>
          <a:off x="3780872"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60650" y="1752221"/>
        <a:ext cx="839335" cy="559556"/>
      </dsp:txXfrm>
    </dsp:sp>
    <dsp:sp modelId="{8ABFF04E-D6EA-4E0F-B4E0-41BE1CF2477C}">
      <dsp:nvSpPr>
        <dsp:cNvPr id="0" name=""/>
        <dsp:cNvSpPr/>
      </dsp:nvSpPr>
      <dsp:spPr>
        <a:xfrm>
          <a:off x="5039874"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19652" y="1752221"/>
        <a:ext cx="839335" cy="559556"/>
      </dsp:txXfrm>
    </dsp:sp>
    <dsp:sp modelId="{D203242F-0114-4A1E-A8F3-679343957556}">
      <dsp:nvSpPr>
        <dsp:cNvPr id="0" name=""/>
        <dsp:cNvSpPr/>
      </dsp:nvSpPr>
      <dsp:spPr>
        <a:xfrm>
          <a:off x="6298877" y="1752221"/>
          <a:ext cx="1398891" cy="55955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78655" y="1752221"/>
        <a:ext cx="839335" cy="559556"/>
      </dsp:txXfrm>
    </dsp:sp>
    <dsp:sp modelId="{0E0EC28B-4CA4-44CD-8CF3-2E6EF7895BCD}">
      <dsp:nvSpPr>
        <dsp:cNvPr id="0" name=""/>
        <dsp:cNvSpPr/>
      </dsp:nvSpPr>
      <dsp:spPr>
        <a:xfrm>
          <a:off x="7557879" y="1752221"/>
          <a:ext cx="1576788"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37657" y="1752221"/>
        <a:ext cx="1017232" cy="5595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501" y="1751775"/>
          <a:ext cx="1401122" cy="5604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5726" y="1751775"/>
        <a:ext cx="840673" cy="560449"/>
      </dsp:txXfrm>
    </dsp:sp>
    <dsp:sp modelId="{B715E5E2-0C52-480B-99EF-967C6B105975}">
      <dsp:nvSpPr>
        <dsp:cNvPr id="0" name=""/>
        <dsp:cNvSpPr/>
      </dsp:nvSpPr>
      <dsp:spPr>
        <a:xfrm>
          <a:off x="1266511" y="1751775"/>
          <a:ext cx="1401122" cy="560449"/>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6736" y="1751775"/>
        <a:ext cx="840673" cy="560449"/>
      </dsp:txXfrm>
    </dsp:sp>
    <dsp:sp modelId="{A42B5E46-C85B-4555-970B-9EA2829D96B6}">
      <dsp:nvSpPr>
        <dsp:cNvPr id="0" name=""/>
        <dsp:cNvSpPr/>
      </dsp:nvSpPr>
      <dsp:spPr>
        <a:xfrm>
          <a:off x="2527522" y="1751775"/>
          <a:ext cx="1401122" cy="560449"/>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7747" y="1751775"/>
        <a:ext cx="840673" cy="560449"/>
      </dsp:txXfrm>
    </dsp:sp>
    <dsp:sp modelId="{0DF293DA-E20F-4C85-A0F5-FDDC21736509}">
      <dsp:nvSpPr>
        <dsp:cNvPr id="0" name=""/>
        <dsp:cNvSpPr/>
      </dsp:nvSpPr>
      <dsp:spPr>
        <a:xfrm>
          <a:off x="3788532" y="1751775"/>
          <a:ext cx="1401122" cy="560449"/>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68757" y="1751775"/>
        <a:ext cx="840673" cy="560449"/>
      </dsp:txXfrm>
    </dsp:sp>
    <dsp:sp modelId="{8ABFF04E-D6EA-4E0F-B4E0-41BE1CF2477C}">
      <dsp:nvSpPr>
        <dsp:cNvPr id="0" name=""/>
        <dsp:cNvSpPr/>
      </dsp:nvSpPr>
      <dsp:spPr>
        <a:xfrm>
          <a:off x="5049543" y="1751775"/>
          <a:ext cx="1401122" cy="560449"/>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29768" y="1751775"/>
        <a:ext cx="840673" cy="560449"/>
      </dsp:txXfrm>
    </dsp:sp>
    <dsp:sp modelId="{D203242F-0114-4A1E-A8F3-679343957556}">
      <dsp:nvSpPr>
        <dsp:cNvPr id="0" name=""/>
        <dsp:cNvSpPr/>
      </dsp:nvSpPr>
      <dsp:spPr>
        <a:xfrm>
          <a:off x="6310553" y="1751775"/>
          <a:ext cx="1401122" cy="560449"/>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90778" y="1751775"/>
        <a:ext cx="840673" cy="560449"/>
      </dsp:txXfrm>
    </dsp:sp>
    <dsp:sp modelId="{0E0EC28B-4CA4-44CD-8CF3-2E6EF7895BCD}">
      <dsp:nvSpPr>
        <dsp:cNvPr id="0" name=""/>
        <dsp:cNvSpPr/>
      </dsp:nvSpPr>
      <dsp:spPr>
        <a:xfrm>
          <a:off x="7571564" y="1751775"/>
          <a:ext cx="1561467" cy="560449"/>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51789" y="1751775"/>
        <a:ext cx="1001018" cy="5604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007"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6570" y="1750436"/>
        <a:ext cx="844689" cy="563126"/>
      </dsp:txXfrm>
    </dsp:sp>
    <dsp:sp modelId="{B715E5E2-0C52-480B-99EF-967C6B105975}">
      <dsp:nvSpPr>
        <dsp:cNvPr id="0" name=""/>
        <dsp:cNvSpPr/>
      </dsp:nvSpPr>
      <dsp:spPr>
        <a:xfrm>
          <a:off x="1272041"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604" y="1750436"/>
        <a:ext cx="844689" cy="563126"/>
      </dsp:txXfrm>
    </dsp:sp>
    <dsp:sp modelId="{A42B5E46-C85B-4555-970B-9EA2829D96B6}">
      <dsp:nvSpPr>
        <dsp:cNvPr id="0" name=""/>
        <dsp:cNvSpPr/>
      </dsp:nvSpPr>
      <dsp:spPr>
        <a:xfrm>
          <a:off x="2539076"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0639" y="1750436"/>
        <a:ext cx="844689" cy="563126"/>
      </dsp:txXfrm>
    </dsp:sp>
    <dsp:sp modelId="{0DF293DA-E20F-4C85-A0F5-FDDC21736509}">
      <dsp:nvSpPr>
        <dsp:cNvPr id="0" name=""/>
        <dsp:cNvSpPr/>
      </dsp:nvSpPr>
      <dsp:spPr>
        <a:xfrm>
          <a:off x="3806110"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87673" y="1750436"/>
        <a:ext cx="844689" cy="563126"/>
      </dsp:txXfrm>
    </dsp:sp>
    <dsp:sp modelId="{8ABFF04E-D6EA-4E0F-B4E0-41BE1CF2477C}">
      <dsp:nvSpPr>
        <dsp:cNvPr id="0" name=""/>
        <dsp:cNvSpPr/>
      </dsp:nvSpPr>
      <dsp:spPr>
        <a:xfrm>
          <a:off x="5073144"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54707" y="1750436"/>
        <a:ext cx="844689" cy="563126"/>
      </dsp:txXfrm>
    </dsp:sp>
    <dsp:sp modelId="{D203242F-0114-4A1E-A8F3-679343957556}">
      <dsp:nvSpPr>
        <dsp:cNvPr id="0" name=""/>
        <dsp:cNvSpPr/>
      </dsp:nvSpPr>
      <dsp:spPr>
        <a:xfrm>
          <a:off x="6340179" y="1750436"/>
          <a:ext cx="1407815" cy="56312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1742" y="1750436"/>
        <a:ext cx="844689" cy="563126"/>
      </dsp:txXfrm>
    </dsp:sp>
    <dsp:sp modelId="{0E0EC28B-4CA4-44CD-8CF3-2E6EF7895BCD}">
      <dsp:nvSpPr>
        <dsp:cNvPr id="0" name=""/>
        <dsp:cNvSpPr/>
      </dsp:nvSpPr>
      <dsp:spPr>
        <a:xfrm>
          <a:off x="7607213" y="1750436"/>
          <a:ext cx="1526311"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88776" y="1750436"/>
        <a:ext cx="963185" cy="56312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21"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62" y="1747759"/>
        <a:ext cx="852721" cy="568481"/>
      </dsp:txXfrm>
    </dsp:sp>
    <dsp:sp modelId="{B715E5E2-0C52-480B-99EF-967C6B105975}">
      <dsp:nvSpPr>
        <dsp:cNvPr id="0" name=""/>
        <dsp:cNvSpPr/>
      </dsp:nvSpPr>
      <dsp:spPr>
        <a:xfrm>
          <a:off x="127920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3444" y="1747759"/>
        <a:ext cx="852721" cy="568481"/>
      </dsp:txXfrm>
    </dsp:sp>
    <dsp:sp modelId="{A42B5E46-C85B-4555-970B-9EA2829D96B6}">
      <dsp:nvSpPr>
        <dsp:cNvPr id="0" name=""/>
        <dsp:cNvSpPr/>
      </dsp:nvSpPr>
      <dsp:spPr>
        <a:xfrm>
          <a:off x="2558286"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2527" y="1747759"/>
        <a:ext cx="852721" cy="568481"/>
      </dsp:txXfrm>
    </dsp:sp>
    <dsp:sp modelId="{0DF293DA-E20F-4C85-A0F5-FDDC21736509}">
      <dsp:nvSpPr>
        <dsp:cNvPr id="0" name=""/>
        <dsp:cNvSpPr/>
      </dsp:nvSpPr>
      <dsp:spPr>
        <a:xfrm>
          <a:off x="383736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1609" y="1747759"/>
        <a:ext cx="852721" cy="568481"/>
      </dsp:txXfrm>
    </dsp:sp>
    <dsp:sp modelId="{8ABFF04E-D6EA-4E0F-B4E0-41BE1CF2477C}">
      <dsp:nvSpPr>
        <dsp:cNvPr id="0" name=""/>
        <dsp:cNvSpPr/>
      </dsp:nvSpPr>
      <dsp:spPr>
        <a:xfrm>
          <a:off x="511645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0691" y="1747759"/>
        <a:ext cx="852721" cy="568481"/>
      </dsp:txXfrm>
    </dsp:sp>
    <dsp:sp modelId="{D203242F-0114-4A1E-A8F3-679343957556}">
      <dsp:nvSpPr>
        <dsp:cNvPr id="0" name=""/>
        <dsp:cNvSpPr/>
      </dsp:nvSpPr>
      <dsp:spPr>
        <a:xfrm>
          <a:off x="6395533" y="1747759"/>
          <a:ext cx="1421202" cy="56848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9774" y="1747759"/>
        <a:ext cx="852721" cy="568481"/>
      </dsp:txXfrm>
    </dsp:sp>
    <dsp:sp modelId="{0E0EC28B-4CA4-44CD-8CF3-2E6EF7895BCD}">
      <dsp:nvSpPr>
        <dsp:cNvPr id="0" name=""/>
        <dsp:cNvSpPr/>
      </dsp:nvSpPr>
      <dsp:spPr>
        <a:xfrm>
          <a:off x="7674615" y="1747759"/>
          <a:ext cx="1463795"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58856" y="1747759"/>
        <a:ext cx="895314" cy="5684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21"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62" y="1747759"/>
        <a:ext cx="852721" cy="568481"/>
      </dsp:txXfrm>
    </dsp:sp>
    <dsp:sp modelId="{B715E5E2-0C52-480B-99EF-967C6B105975}">
      <dsp:nvSpPr>
        <dsp:cNvPr id="0" name=""/>
        <dsp:cNvSpPr/>
      </dsp:nvSpPr>
      <dsp:spPr>
        <a:xfrm>
          <a:off x="127920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3444" y="1747759"/>
        <a:ext cx="852721" cy="568481"/>
      </dsp:txXfrm>
    </dsp:sp>
    <dsp:sp modelId="{A42B5E46-C85B-4555-970B-9EA2829D96B6}">
      <dsp:nvSpPr>
        <dsp:cNvPr id="0" name=""/>
        <dsp:cNvSpPr/>
      </dsp:nvSpPr>
      <dsp:spPr>
        <a:xfrm>
          <a:off x="2558286"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2527" y="1747759"/>
        <a:ext cx="852721" cy="568481"/>
      </dsp:txXfrm>
    </dsp:sp>
    <dsp:sp modelId="{0DF293DA-E20F-4C85-A0F5-FDDC21736509}">
      <dsp:nvSpPr>
        <dsp:cNvPr id="0" name=""/>
        <dsp:cNvSpPr/>
      </dsp:nvSpPr>
      <dsp:spPr>
        <a:xfrm>
          <a:off x="383736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1609" y="1747759"/>
        <a:ext cx="852721" cy="568481"/>
      </dsp:txXfrm>
    </dsp:sp>
    <dsp:sp modelId="{8ABFF04E-D6EA-4E0F-B4E0-41BE1CF2477C}">
      <dsp:nvSpPr>
        <dsp:cNvPr id="0" name=""/>
        <dsp:cNvSpPr/>
      </dsp:nvSpPr>
      <dsp:spPr>
        <a:xfrm>
          <a:off x="511645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0691" y="1747759"/>
        <a:ext cx="852721" cy="568481"/>
      </dsp:txXfrm>
    </dsp:sp>
    <dsp:sp modelId="{D203242F-0114-4A1E-A8F3-679343957556}">
      <dsp:nvSpPr>
        <dsp:cNvPr id="0" name=""/>
        <dsp:cNvSpPr/>
      </dsp:nvSpPr>
      <dsp:spPr>
        <a:xfrm>
          <a:off x="6395533" y="1747759"/>
          <a:ext cx="1421202" cy="56848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9774" y="1747759"/>
        <a:ext cx="852721" cy="568481"/>
      </dsp:txXfrm>
    </dsp:sp>
    <dsp:sp modelId="{0E0EC28B-4CA4-44CD-8CF3-2E6EF7895BCD}">
      <dsp:nvSpPr>
        <dsp:cNvPr id="0" name=""/>
        <dsp:cNvSpPr/>
      </dsp:nvSpPr>
      <dsp:spPr>
        <a:xfrm>
          <a:off x="7674615" y="1747759"/>
          <a:ext cx="1463795"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58856" y="1747759"/>
        <a:ext cx="895314" cy="5684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221"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1999" y="1752221"/>
        <a:ext cx="839335" cy="559556"/>
      </dsp:txXfrm>
    </dsp:sp>
    <dsp:sp modelId="{B715E5E2-0C52-480B-99EF-967C6B105975}">
      <dsp:nvSpPr>
        <dsp:cNvPr id="0" name=""/>
        <dsp:cNvSpPr/>
      </dsp:nvSpPr>
      <dsp:spPr>
        <a:xfrm>
          <a:off x="1261223"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1001" y="1752221"/>
        <a:ext cx="839335" cy="559556"/>
      </dsp:txXfrm>
    </dsp:sp>
    <dsp:sp modelId="{A42B5E46-C85B-4555-970B-9EA2829D96B6}">
      <dsp:nvSpPr>
        <dsp:cNvPr id="0" name=""/>
        <dsp:cNvSpPr/>
      </dsp:nvSpPr>
      <dsp:spPr>
        <a:xfrm>
          <a:off x="2520225"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0003" y="1752221"/>
        <a:ext cx="839335" cy="559556"/>
      </dsp:txXfrm>
    </dsp:sp>
    <dsp:sp modelId="{0DF293DA-E20F-4C85-A0F5-FDDC21736509}">
      <dsp:nvSpPr>
        <dsp:cNvPr id="0" name=""/>
        <dsp:cNvSpPr/>
      </dsp:nvSpPr>
      <dsp:spPr>
        <a:xfrm>
          <a:off x="3779228"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59006" y="1752221"/>
        <a:ext cx="839335" cy="559556"/>
      </dsp:txXfrm>
    </dsp:sp>
    <dsp:sp modelId="{8ABFF04E-D6EA-4E0F-B4E0-41BE1CF2477C}">
      <dsp:nvSpPr>
        <dsp:cNvPr id="0" name=""/>
        <dsp:cNvSpPr/>
      </dsp:nvSpPr>
      <dsp:spPr>
        <a:xfrm>
          <a:off x="5038230"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18008" y="1752221"/>
        <a:ext cx="839335" cy="559556"/>
      </dsp:txXfrm>
    </dsp:sp>
    <dsp:sp modelId="{D203242F-0114-4A1E-A8F3-679343957556}">
      <dsp:nvSpPr>
        <dsp:cNvPr id="0" name=""/>
        <dsp:cNvSpPr/>
      </dsp:nvSpPr>
      <dsp:spPr>
        <a:xfrm>
          <a:off x="6297233" y="1752221"/>
          <a:ext cx="1398891" cy="55955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77011" y="1752221"/>
        <a:ext cx="839335" cy="559556"/>
      </dsp:txXfrm>
    </dsp:sp>
    <dsp:sp modelId="{0E0EC28B-4CA4-44CD-8CF3-2E6EF7895BCD}">
      <dsp:nvSpPr>
        <dsp:cNvPr id="0" name=""/>
        <dsp:cNvSpPr/>
      </dsp:nvSpPr>
      <dsp:spPr>
        <a:xfrm>
          <a:off x="7556235" y="1752221"/>
          <a:ext cx="1580076" cy="55955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36013" y="1752221"/>
        <a:ext cx="1020520" cy="5595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3216"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33" y="1750883"/>
        <a:ext cx="843351" cy="562233"/>
      </dsp:txXfrm>
    </dsp:sp>
    <dsp:sp modelId="{B715E5E2-0C52-480B-99EF-967C6B105975}">
      <dsp:nvSpPr>
        <dsp:cNvPr id="0" name=""/>
        <dsp:cNvSpPr/>
      </dsp:nvSpPr>
      <dsp:spPr>
        <a:xfrm>
          <a:off x="1268243"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9360" y="1750883"/>
        <a:ext cx="843351" cy="562233"/>
      </dsp:txXfrm>
    </dsp:sp>
    <dsp:sp modelId="{A42B5E46-C85B-4555-970B-9EA2829D96B6}">
      <dsp:nvSpPr>
        <dsp:cNvPr id="0" name=""/>
        <dsp:cNvSpPr/>
      </dsp:nvSpPr>
      <dsp:spPr>
        <a:xfrm>
          <a:off x="2533269"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14386" y="1750883"/>
        <a:ext cx="843351" cy="562233"/>
      </dsp:txXfrm>
    </dsp:sp>
    <dsp:sp modelId="{0DF293DA-E20F-4C85-A0F5-FDDC21736509}">
      <dsp:nvSpPr>
        <dsp:cNvPr id="0" name=""/>
        <dsp:cNvSpPr/>
      </dsp:nvSpPr>
      <dsp:spPr>
        <a:xfrm>
          <a:off x="3798296"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79413" y="1750883"/>
        <a:ext cx="843351" cy="562233"/>
      </dsp:txXfrm>
    </dsp:sp>
    <dsp:sp modelId="{8ABFF04E-D6EA-4E0F-B4E0-41BE1CF2477C}">
      <dsp:nvSpPr>
        <dsp:cNvPr id="0" name=""/>
        <dsp:cNvSpPr/>
      </dsp:nvSpPr>
      <dsp:spPr>
        <a:xfrm>
          <a:off x="5063322"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44439" y="1750883"/>
        <a:ext cx="843351" cy="562233"/>
      </dsp:txXfrm>
    </dsp:sp>
    <dsp:sp modelId="{D203242F-0114-4A1E-A8F3-679343957556}">
      <dsp:nvSpPr>
        <dsp:cNvPr id="0" name=""/>
        <dsp:cNvSpPr/>
      </dsp:nvSpPr>
      <dsp:spPr>
        <a:xfrm>
          <a:off x="6328348" y="1750883"/>
          <a:ext cx="1405584" cy="56223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09465" y="1750883"/>
        <a:ext cx="843351" cy="562233"/>
      </dsp:txXfrm>
    </dsp:sp>
    <dsp:sp modelId="{0E0EC28B-4CA4-44CD-8CF3-2E6EF7895BCD}">
      <dsp:nvSpPr>
        <dsp:cNvPr id="0" name=""/>
        <dsp:cNvSpPr/>
      </dsp:nvSpPr>
      <dsp:spPr>
        <a:xfrm>
          <a:off x="7593375" y="1750883"/>
          <a:ext cx="1541940" cy="562233"/>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74492" y="1750883"/>
        <a:ext cx="979707" cy="56223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776"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3678" y="1749098"/>
        <a:ext cx="848706" cy="565803"/>
      </dsp:txXfrm>
    </dsp:sp>
    <dsp:sp modelId="{B715E5E2-0C52-480B-99EF-967C6B105975}">
      <dsp:nvSpPr>
        <dsp:cNvPr id="0" name=""/>
        <dsp:cNvSpPr/>
      </dsp:nvSpPr>
      <dsp:spPr>
        <a:xfrm>
          <a:off x="1273834"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6736" y="1749098"/>
        <a:ext cx="848706" cy="565803"/>
      </dsp:txXfrm>
    </dsp:sp>
    <dsp:sp modelId="{A42B5E46-C85B-4555-970B-9EA2829D96B6}">
      <dsp:nvSpPr>
        <dsp:cNvPr id="0" name=""/>
        <dsp:cNvSpPr/>
      </dsp:nvSpPr>
      <dsp:spPr>
        <a:xfrm>
          <a:off x="2546893"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9795" y="1749098"/>
        <a:ext cx="848706" cy="565803"/>
      </dsp:txXfrm>
    </dsp:sp>
    <dsp:sp modelId="{0DF293DA-E20F-4C85-A0F5-FDDC21736509}">
      <dsp:nvSpPr>
        <dsp:cNvPr id="0" name=""/>
        <dsp:cNvSpPr/>
      </dsp:nvSpPr>
      <dsp:spPr>
        <a:xfrm>
          <a:off x="3819951"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02853" y="1749098"/>
        <a:ext cx="848706" cy="565803"/>
      </dsp:txXfrm>
    </dsp:sp>
    <dsp:sp modelId="{8ABFF04E-D6EA-4E0F-B4E0-41BE1CF2477C}">
      <dsp:nvSpPr>
        <dsp:cNvPr id="0" name=""/>
        <dsp:cNvSpPr/>
      </dsp:nvSpPr>
      <dsp:spPr>
        <a:xfrm>
          <a:off x="5093009"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75911" y="1749098"/>
        <a:ext cx="848706" cy="565803"/>
      </dsp:txXfrm>
    </dsp:sp>
    <dsp:sp modelId="{D203242F-0114-4A1E-A8F3-679343957556}">
      <dsp:nvSpPr>
        <dsp:cNvPr id="0" name=""/>
        <dsp:cNvSpPr/>
      </dsp:nvSpPr>
      <dsp:spPr>
        <a:xfrm>
          <a:off x="6366068"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48970" y="1749098"/>
        <a:ext cx="848706" cy="565803"/>
      </dsp:txXfrm>
    </dsp:sp>
    <dsp:sp modelId="{0E0EC28B-4CA4-44CD-8CF3-2E6EF7895BCD}">
      <dsp:nvSpPr>
        <dsp:cNvPr id="0" name=""/>
        <dsp:cNvSpPr/>
      </dsp:nvSpPr>
      <dsp:spPr>
        <a:xfrm>
          <a:off x="7639126" y="1749098"/>
          <a:ext cx="1498630" cy="565803"/>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22028" y="1749098"/>
        <a:ext cx="932827" cy="5658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21"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362" y="1747759"/>
        <a:ext cx="852721" cy="568481"/>
      </dsp:txXfrm>
    </dsp:sp>
    <dsp:sp modelId="{B715E5E2-0C52-480B-99EF-967C6B105975}">
      <dsp:nvSpPr>
        <dsp:cNvPr id="0" name=""/>
        <dsp:cNvSpPr/>
      </dsp:nvSpPr>
      <dsp:spPr>
        <a:xfrm>
          <a:off x="127920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3444" y="1747759"/>
        <a:ext cx="852721" cy="568481"/>
      </dsp:txXfrm>
    </dsp:sp>
    <dsp:sp modelId="{A42B5E46-C85B-4555-970B-9EA2829D96B6}">
      <dsp:nvSpPr>
        <dsp:cNvPr id="0" name=""/>
        <dsp:cNvSpPr/>
      </dsp:nvSpPr>
      <dsp:spPr>
        <a:xfrm>
          <a:off x="2558286"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2527" y="1747759"/>
        <a:ext cx="852721" cy="568481"/>
      </dsp:txXfrm>
    </dsp:sp>
    <dsp:sp modelId="{0DF293DA-E20F-4C85-A0F5-FDDC21736509}">
      <dsp:nvSpPr>
        <dsp:cNvPr id="0" name=""/>
        <dsp:cNvSpPr/>
      </dsp:nvSpPr>
      <dsp:spPr>
        <a:xfrm>
          <a:off x="383736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1609" y="1747759"/>
        <a:ext cx="852721" cy="568481"/>
      </dsp:txXfrm>
    </dsp:sp>
    <dsp:sp modelId="{8ABFF04E-D6EA-4E0F-B4E0-41BE1CF2477C}">
      <dsp:nvSpPr>
        <dsp:cNvPr id="0" name=""/>
        <dsp:cNvSpPr/>
      </dsp:nvSpPr>
      <dsp:spPr>
        <a:xfrm>
          <a:off x="511645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0691" y="1747759"/>
        <a:ext cx="852721" cy="568481"/>
      </dsp:txXfrm>
    </dsp:sp>
    <dsp:sp modelId="{D203242F-0114-4A1E-A8F3-679343957556}">
      <dsp:nvSpPr>
        <dsp:cNvPr id="0" name=""/>
        <dsp:cNvSpPr/>
      </dsp:nvSpPr>
      <dsp:spPr>
        <a:xfrm>
          <a:off x="639553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9774" y="1747759"/>
        <a:ext cx="852721" cy="568481"/>
      </dsp:txXfrm>
    </dsp:sp>
    <dsp:sp modelId="{0E0EC28B-4CA4-44CD-8CF3-2E6EF7895BCD}">
      <dsp:nvSpPr>
        <dsp:cNvPr id="0" name=""/>
        <dsp:cNvSpPr/>
      </dsp:nvSpPr>
      <dsp:spPr>
        <a:xfrm>
          <a:off x="7674615" y="1747759"/>
          <a:ext cx="1463795" cy="56848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58856" y="1747759"/>
        <a:ext cx="895314" cy="56848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3216"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0317" y="1754898"/>
        <a:ext cx="831303" cy="554202"/>
      </dsp:txXfrm>
    </dsp:sp>
    <dsp:sp modelId="{B715E5E2-0C52-480B-99EF-967C6B105975}">
      <dsp:nvSpPr>
        <dsp:cNvPr id="0" name=""/>
        <dsp:cNvSpPr/>
      </dsp:nvSpPr>
      <dsp:spPr>
        <a:xfrm>
          <a:off x="1250171"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27272" y="1754898"/>
        <a:ext cx="831303" cy="554202"/>
      </dsp:txXfrm>
    </dsp:sp>
    <dsp:sp modelId="{A42B5E46-C85B-4555-970B-9EA2829D96B6}">
      <dsp:nvSpPr>
        <dsp:cNvPr id="0" name=""/>
        <dsp:cNvSpPr/>
      </dsp:nvSpPr>
      <dsp:spPr>
        <a:xfrm>
          <a:off x="2497125"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774226" y="1754898"/>
        <a:ext cx="831303" cy="554202"/>
      </dsp:txXfrm>
    </dsp:sp>
    <dsp:sp modelId="{0DF293DA-E20F-4C85-A0F5-FDDC21736509}">
      <dsp:nvSpPr>
        <dsp:cNvPr id="0" name=""/>
        <dsp:cNvSpPr/>
      </dsp:nvSpPr>
      <dsp:spPr>
        <a:xfrm>
          <a:off x="3744080"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21181" y="1754898"/>
        <a:ext cx="831303" cy="554202"/>
      </dsp:txXfrm>
    </dsp:sp>
    <dsp:sp modelId="{8ABFF04E-D6EA-4E0F-B4E0-41BE1CF2477C}">
      <dsp:nvSpPr>
        <dsp:cNvPr id="0" name=""/>
        <dsp:cNvSpPr/>
      </dsp:nvSpPr>
      <dsp:spPr>
        <a:xfrm>
          <a:off x="4991035"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268136" y="1754898"/>
        <a:ext cx="831303" cy="554202"/>
      </dsp:txXfrm>
    </dsp:sp>
    <dsp:sp modelId="{D203242F-0114-4A1E-A8F3-679343957556}">
      <dsp:nvSpPr>
        <dsp:cNvPr id="0" name=""/>
        <dsp:cNvSpPr/>
      </dsp:nvSpPr>
      <dsp:spPr>
        <a:xfrm>
          <a:off x="6237989" y="1754898"/>
          <a:ext cx="1385505" cy="554202"/>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15090" y="1754898"/>
        <a:ext cx="831303" cy="554202"/>
      </dsp:txXfrm>
    </dsp:sp>
    <dsp:sp modelId="{0E0EC28B-4CA4-44CD-8CF3-2E6EF7895BCD}">
      <dsp:nvSpPr>
        <dsp:cNvPr id="0" name=""/>
        <dsp:cNvSpPr/>
      </dsp:nvSpPr>
      <dsp:spPr>
        <a:xfrm>
          <a:off x="7484944" y="1754898"/>
          <a:ext cx="1650372" cy="554202"/>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762045" y="1754898"/>
        <a:ext cx="1096170" cy="55420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4135"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7037" y="1749098"/>
        <a:ext cx="848706" cy="565803"/>
      </dsp:txXfrm>
    </dsp:sp>
    <dsp:sp modelId="{B715E5E2-0C52-480B-99EF-967C6B105975}">
      <dsp:nvSpPr>
        <dsp:cNvPr id="0" name=""/>
        <dsp:cNvSpPr/>
      </dsp:nvSpPr>
      <dsp:spPr>
        <a:xfrm>
          <a:off x="1277194"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0096" y="1749098"/>
        <a:ext cx="848706" cy="565803"/>
      </dsp:txXfrm>
    </dsp:sp>
    <dsp:sp modelId="{A42B5E46-C85B-4555-970B-9EA2829D96B6}">
      <dsp:nvSpPr>
        <dsp:cNvPr id="0" name=""/>
        <dsp:cNvSpPr/>
      </dsp:nvSpPr>
      <dsp:spPr>
        <a:xfrm>
          <a:off x="2550252"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33154" y="1749098"/>
        <a:ext cx="848706" cy="565803"/>
      </dsp:txXfrm>
    </dsp:sp>
    <dsp:sp modelId="{0DF293DA-E20F-4C85-A0F5-FDDC21736509}">
      <dsp:nvSpPr>
        <dsp:cNvPr id="0" name=""/>
        <dsp:cNvSpPr/>
      </dsp:nvSpPr>
      <dsp:spPr>
        <a:xfrm>
          <a:off x="3823310"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06212" y="1749098"/>
        <a:ext cx="848706" cy="565803"/>
      </dsp:txXfrm>
    </dsp:sp>
    <dsp:sp modelId="{8ABFF04E-D6EA-4E0F-B4E0-41BE1CF2477C}">
      <dsp:nvSpPr>
        <dsp:cNvPr id="0" name=""/>
        <dsp:cNvSpPr/>
      </dsp:nvSpPr>
      <dsp:spPr>
        <a:xfrm>
          <a:off x="5096369"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79271" y="1749098"/>
        <a:ext cx="848706" cy="565803"/>
      </dsp:txXfrm>
    </dsp:sp>
    <dsp:sp modelId="{D203242F-0114-4A1E-A8F3-679343957556}">
      <dsp:nvSpPr>
        <dsp:cNvPr id="0" name=""/>
        <dsp:cNvSpPr/>
      </dsp:nvSpPr>
      <dsp:spPr>
        <a:xfrm>
          <a:off x="6369427"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52329" y="1749098"/>
        <a:ext cx="848706" cy="565803"/>
      </dsp:txXfrm>
    </dsp:sp>
    <dsp:sp modelId="{0E0EC28B-4CA4-44CD-8CF3-2E6EF7895BCD}">
      <dsp:nvSpPr>
        <dsp:cNvPr id="0" name=""/>
        <dsp:cNvSpPr/>
      </dsp:nvSpPr>
      <dsp:spPr>
        <a:xfrm>
          <a:off x="7642485" y="1749098"/>
          <a:ext cx="1491911" cy="565803"/>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25387" y="1749098"/>
        <a:ext cx="926108" cy="56580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011"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020" y="1749990"/>
        <a:ext cx="846029" cy="564018"/>
      </dsp:txXfrm>
    </dsp:sp>
    <dsp:sp modelId="{B715E5E2-0C52-480B-99EF-967C6B105975}">
      <dsp:nvSpPr>
        <dsp:cNvPr id="0" name=""/>
        <dsp:cNvSpPr/>
      </dsp:nvSpPr>
      <dsp:spPr>
        <a:xfrm>
          <a:off x="1271053"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062" y="1749990"/>
        <a:ext cx="846029" cy="564018"/>
      </dsp:txXfrm>
    </dsp:sp>
    <dsp:sp modelId="{A42B5E46-C85B-4555-970B-9EA2829D96B6}">
      <dsp:nvSpPr>
        <dsp:cNvPr id="0" name=""/>
        <dsp:cNvSpPr/>
      </dsp:nvSpPr>
      <dsp:spPr>
        <a:xfrm>
          <a:off x="2540095"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2104" y="1749990"/>
        <a:ext cx="846029" cy="564018"/>
      </dsp:txXfrm>
    </dsp:sp>
    <dsp:sp modelId="{0DF293DA-E20F-4C85-A0F5-FDDC21736509}">
      <dsp:nvSpPr>
        <dsp:cNvPr id="0" name=""/>
        <dsp:cNvSpPr/>
      </dsp:nvSpPr>
      <dsp:spPr>
        <a:xfrm>
          <a:off x="3809138"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91147" y="1749990"/>
        <a:ext cx="846029" cy="564018"/>
      </dsp:txXfrm>
    </dsp:sp>
    <dsp:sp modelId="{8ABFF04E-D6EA-4E0F-B4E0-41BE1CF2477C}">
      <dsp:nvSpPr>
        <dsp:cNvPr id="0" name=""/>
        <dsp:cNvSpPr/>
      </dsp:nvSpPr>
      <dsp:spPr>
        <a:xfrm>
          <a:off x="5078180"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60189" y="1749990"/>
        <a:ext cx="846029" cy="564018"/>
      </dsp:txXfrm>
    </dsp:sp>
    <dsp:sp modelId="{D203242F-0114-4A1E-A8F3-679343957556}">
      <dsp:nvSpPr>
        <dsp:cNvPr id="0" name=""/>
        <dsp:cNvSpPr/>
      </dsp:nvSpPr>
      <dsp:spPr>
        <a:xfrm>
          <a:off x="6347223"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9232" y="1749990"/>
        <a:ext cx="846029" cy="564018"/>
      </dsp:txXfrm>
    </dsp:sp>
    <dsp:sp modelId="{0E0EC28B-4CA4-44CD-8CF3-2E6EF7895BCD}">
      <dsp:nvSpPr>
        <dsp:cNvPr id="0" name=""/>
        <dsp:cNvSpPr/>
      </dsp:nvSpPr>
      <dsp:spPr>
        <a:xfrm>
          <a:off x="7616265" y="1749990"/>
          <a:ext cx="1520256" cy="564018"/>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98274" y="1749990"/>
        <a:ext cx="956238" cy="5640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881" y="1750436"/>
          <a:ext cx="1407815" cy="5631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444" y="1750436"/>
        <a:ext cx="844689" cy="563126"/>
      </dsp:txXfrm>
    </dsp:sp>
    <dsp:sp modelId="{B715E5E2-0C52-480B-99EF-967C6B105975}">
      <dsp:nvSpPr>
        <dsp:cNvPr id="0" name=""/>
        <dsp:cNvSpPr/>
      </dsp:nvSpPr>
      <dsp:spPr>
        <a:xfrm>
          <a:off x="1269915"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1478" y="1750436"/>
        <a:ext cx="844689" cy="563126"/>
      </dsp:txXfrm>
    </dsp:sp>
    <dsp:sp modelId="{A42B5E46-C85B-4555-970B-9EA2829D96B6}">
      <dsp:nvSpPr>
        <dsp:cNvPr id="0" name=""/>
        <dsp:cNvSpPr/>
      </dsp:nvSpPr>
      <dsp:spPr>
        <a:xfrm>
          <a:off x="2536950"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18513" y="1750436"/>
        <a:ext cx="844689" cy="563126"/>
      </dsp:txXfrm>
    </dsp:sp>
    <dsp:sp modelId="{0DF293DA-E20F-4C85-A0F5-FDDC21736509}">
      <dsp:nvSpPr>
        <dsp:cNvPr id="0" name=""/>
        <dsp:cNvSpPr/>
      </dsp:nvSpPr>
      <dsp:spPr>
        <a:xfrm>
          <a:off x="3803984"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85547" y="1750436"/>
        <a:ext cx="844689" cy="563126"/>
      </dsp:txXfrm>
    </dsp:sp>
    <dsp:sp modelId="{8ABFF04E-D6EA-4E0F-B4E0-41BE1CF2477C}">
      <dsp:nvSpPr>
        <dsp:cNvPr id="0" name=""/>
        <dsp:cNvSpPr/>
      </dsp:nvSpPr>
      <dsp:spPr>
        <a:xfrm>
          <a:off x="5071019"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52582" y="1750436"/>
        <a:ext cx="844689" cy="563126"/>
      </dsp:txXfrm>
    </dsp:sp>
    <dsp:sp modelId="{D203242F-0114-4A1E-A8F3-679343957556}">
      <dsp:nvSpPr>
        <dsp:cNvPr id="0" name=""/>
        <dsp:cNvSpPr/>
      </dsp:nvSpPr>
      <dsp:spPr>
        <a:xfrm>
          <a:off x="6338053"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19616" y="1750436"/>
        <a:ext cx="844689" cy="563126"/>
      </dsp:txXfrm>
    </dsp:sp>
    <dsp:sp modelId="{0E0EC28B-4CA4-44CD-8CF3-2E6EF7895BCD}">
      <dsp:nvSpPr>
        <dsp:cNvPr id="0" name=""/>
        <dsp:cNvSpPr/>
      </dsp:nvSpPr>
      <dsp:spPr>
        <a:xfrm>
          <a:off x="7605087" y="1750436"/>
          <a:ext cx="1530563"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86650" y="1750436"/>
        <a:ext cx="967437" cy="56312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569"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5363" y="1748205"/>
        <a:ext cx="851383" cy="567588"/>
      </dsp:txXfrm>
    </dsp:sp>
    <dsp:sp modelId="{B715E5E2-0C52-480B-99EF-967C6B105975}">
      <dsp:nvSpPr>
        <dsp:cNvPr id="0" name=""/>
        <dsp:cNvSpPr/>
      </dsp:nvSpPr>
      <dsp:spPr>
        <a:xfrm>
          <a:off x="1278643"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2437" y="1748205"/>
        <a:ext cx="851383" cy="567588"/>
      </dsp:txXfrm>
    </dsp:sp>
    <dsp:sp modelId="{A42B5E46-C85B-4555-970B-9EA2829D96B6}">
      <dsp:nvSpPr>
        <dsp:cNvPr id="0" name=""/>
        <dsp:cNvSpPr/>
      </dsp:nvSpPr>
      <dsp:spPr>
        <a:xfrm>
          <a:off x="2555717"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39511" y="1748205"/>
        <a:ext cx="851383" cy="567588"/>
      </dsp:txXfrm>
    </dsp:sp>
    <dsp:sp modelId="{0DF293DA-E20F-4C85-A0F5-FDDC21736509}">
      <dsp:nvSpPr>
        <dsp:cNvPr id="0" name=""/>
        <dsp:cNvSpPr/>
      </dsp:nvSpPr>
      <dsp:spPr>
        <a:xfrm>
          <a:off x="3832791"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16585" y="1748205"/>
        <a:ext cx="851383" cy="567588"/>
      </dsp:txXfrm>
    </dsp:sp>
    <dsp:sp modelId="{8ABFF04E-D6EA-4E0F-B4E0-41BE1CF2477C}">
      <dsp:nvSpPr>
        <dsp:cNvPr id="0" name=""/>
        <dsp:cNvSpPr/>
      </dsp:nvSpPr>
      <dsp:spPr>
        <a:xfrm>
          <a:off x="5109866"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93660" y="1748205"/>
        <a:ext cx="851383" cy="567588"/>
      </dsp:txXfrm>
    </dsp:sp>
    <dsp:sp modelId="{D203242F-0114-4A1E-A8F3-679343957556}">
      <dsp:nvSpPr>
        <dsp:cNvPr id="0" name=""/>
        <dsp:cNvSpPr/>
      </dsp:nvSpPr>
      <dsp:spPr>
        <a:xfrm>
          <a:off x="6386940" y="1748205"/>
          <a:ext cx="1418971" cy="56758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70734" y="1748205"/>
        <a:ext cx="851383" cy="567588"/>
      </dsp:txXfrm>
    </dsp:sp>
    <dsp:sp modelId="{0E0EC28B-4CA4-44CD-8CF3-2E6EF7895BCD}">
      <dsp:nvSpPr>
        <dsp:cNvPr id="0" name=""/>
        <dsp:cNvSpPr/>
      </dsp:nvSpPr>
      <dsp:spPr>
        <a:xfrm>
          <a:off x="7664014" y="1748205"/>
          <a:ext cx="1472949" cy="567588"/>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47808" y="1748205"/>
        <a:ext cx="905361" cy="5675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011"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4020" y="1749990"/>
        <a:ext cx="846029" cy="564018"/>
      </dsp:txXfrm>
    </dsp:sp>
    <dsp:sp modelId="{B715E5E2-0C52-480B-99EF-967C6B105975}">
      <dsp:nvSpPr>
        <dsp:cNvPr id="0" name=""/>
        <dsp:cNvSpPr/>
      </dsp:nvSpPr>
      <dsp:spPr>
        <a:xfrm>
          <a:off x="1271053"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062" y="1749990"/>
        <a:ext cx="846029" cy="564018"/>
      </dsp:txXfrm>
    </dsp:sp>
    <dsp:sp modelId="{A42B5E46-C85B-4555-970B-9EA2829D96B6}">
      <dsp:nvSpPr>
        <dsp:cNvPr id="0" name=""/>
        <dsp:cNvSpPr/>
      </dsp:nvSpPr>
      <dsp:spPr>
        <a:xfrm>
          <a:off x="2540095"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2104" y="1749990"/>
        <a:ext cx="846029" cy="564018"/>
      </dsp:txXfrm>
    </dsp:sp>
    <dsp:sp modelId="{0DF293DA-E20F-4C85-A0F5-FDDC21736509}">
      <dsp:nvSpPr>
        <dsp:cNvPr id="0" name=""/>
        <dsp:cNvSpPr/>
      </dsp:nvSpPr>
      <dsp:spPr>
        <a:xfrm>
          <a:off x="3809138"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91147" y="1749990"/>
        <a:ext cx="846029" cy="564018"/>
      </dsp:txXfrm>
    </dsp:sp>
    <dsp:sp modelId="{8ABFF04E-D6EA-4E0F-B4E0-41BE1CF2477C}">
      <dsp:nvSpPr>
        <dsp:cNvPr id="0" name=""/>
        <dsp:cNvSpPr/>
      </dsp:nvSpPr>
      <dsp:spPr>
        <a:xfrm>
          <a:off x="5078180"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60189" y="1749990"/>
        <a:ext cx="846029" cy="564018"/>
      </dsp:txXfrm>
    </dsp:sp>
    <dsp:sp modelId="{D203242F-0114-4A1E-A8F3-679343957556}">
      <dsp:nvSpPr>
        <dsp:cNvPr id="0" name=""/>
        <dsp:cNvSpPr/>
      </dsp:nvSpPr>
      <dsp:spPr>
        <a:xfrm>
          <a:off x="6347223" y="1749990"/>
          <a:ext cx="1410047" cy="564018"/>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9232" y="1749990"/>
        <a:ext cx="846029" cy="564018"/>
      </dsp:txXfrm>
    </dsp:sp>
    <dsp:sp modelId="{0E0EC28B-4CA4-44CD-8CF3-2E6EF7895BCD}">
      <dsp:nvSpPr>
        <dsp:cNvPr id="0" name=""/>
        <dsp:cNvSpPr/>
      </dsp:nvSpPr>
      <dsp:spPr>
        <a:xfrm>
          <a:off x="7616265" y="1749990"/>
          <a:ext cx="1520256" cy="564018"/>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98274" y="1749990"/>
        <a:ext cx="956238" cy="56401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461"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2686" y="1751775"/>
        <a:ext cx="840673" cy="560449"/>
      </dsp:txXfrm>
    </dsp:sp>
    <dsp:sp modelId="{B715E5E2-0C52-480B-99EF-967C6B105975}">
      <dsp:nvSpPr>
        <dsp:cNvPr id="0" name=""/>
        <dsp:cNvSpPr/>
      </dsp:nvSpPr>
      <dsp:spPr>
        <a:xfrm>
          <a:off x="1263471"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3696" y="1751775"/>
        <a:ext cx="840673" cy="560449"/>
      </dsp:txXfrm>
    </dsp:sp>
    <dsp:sp modelId="{A42B5E46-C85B-4555-970B-9EA2829D96B6}">
      <dsp:nvSpPr>
        <dsp:cNvPr id="0" name=""/>
        <dsp:cNvSpPr/>
      </dsp:nvSpPr>
      <dsp:spPr>
        <a:xfrm>
          <a:off x="2524481"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4706" y="1751775"/>
        <a:ext cx="840673" cy="560449"/>
      </dsp:txXfrm>
    </dsp:sp>
    <dsp:sp modelId="{0DF293DA-E20F-4C85-A0F5-FDDC21736509}">
      <dsp:nvSpPr>
        <dsp:cNvPr id="0" name=""/>
        <dsp:cNvSpPr/>
      </dsp:nvSpPr>
      <dsp:spPr>
        <a:xfrm>
          <a:off x="3785492"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65717" y="1751775"/>
        <a:ext cx="840673" cy="560449"/>
      </dsp:txXfrm>
    </dsp:sp>
    <dsp:sp modelId="{8ABFF04E-D6EA-4E0F-B4E0-41BE1CF2477C}">
      <dsp:nvSpPr>
        <dsp:cNvPr id="0" name=""/>
        <dsp:cNvSpPr/>
      </dsp:nvSpPr>
      <dsp:spPr>
        <a:xfrm>
          <a:off x="5046502"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26727" y="1751775"/>
        <a:ext cx="840673" cy="560449"/>
      </dsp:txXfrm>
    </dsp:sp>
    <dsp:sp modelId="{D203242F-0114-4A1E-A8F3-679343957556}">
      <dsp:nvSpPr>
        <dsp:cNvPr id="0" name=""/>
        <dsp:cNvSpPr/>
      </dsp:nvSpPr>
      <dsp:spPr>
        <a:xfrm>
          <a:off x="6307513" y="1751775"/>
          <a:ext cx="1401122" cy="560449"/>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87738" y="1751775"/>
        <a:ext cx="840673" cy="560449"/>
      </dsp:txXfrm>
    </dsp:sp>
    <dsp:sp modelId="{0E0EC28B-4CA4-44CD-8CF3-2E6EF7895BCD}">
      <dsp:nvSpPr>
        <dsp:cNvPr id="0" name=""/>
        <dsp:cNvSpPr/>
      </dsp:nvSpPr>
      <dsp:spPr>
        <a:xfrm>
          <a:off x="7568523" y="1751775"/>
          <a:ext cx="1567548" cy="560449"/>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48748" y="1751775"/>
        <a:ext cx="1007099" cy="5604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884"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6125" y="1747759"/>
        <a:ext cx="852721" cy="568481"/>
      </dsp:txXfrm>
    </dsp:sp>
    <dsp:sp modelId="{B715E5E2-0C52-480B-99EF-967C6B105975}">
      <dsp:nvSpPr>
        <dsp:cNvPr id="0" name=""/>
        <dsp:cNvSpPr/>
      </dsp:nvSpPr>
      <dsp:spPr>
        <a:xfrm>
          <a:off x="1280966" y="1747759"/>
          <a:ext cx="1421202" cy="568481"/>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5207" y="1747759"/>
        <a:ext cx="852721" cy="568481"/>
      </dsp:txXfrm>
    </dsp:sp>
    <dsp:sp modelId="{A42B5E46-C85B-4555-970B-9EA2829D96B6}">
      <dsp:nvSpPr>
        <dsp:cNvPr id="0" name=""/>
        <dsp:cNvSpPr/>
      </dsp:nvSpPr>
      <dsp:spPr>
        <a:xfrm>
          <a:off x="2560048"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44289" y="1747759"/>
        <a:ext cx="852721" cy="568481"/>
      </dsp:txXfrm>
    </dsp:sp>
    <dsp:sp modelId="{0DF293DA-E20F-4C85-A0F5-FDDC21736509}">
      <dsp:nvSpPr>
        <dsp:cNvPr id="0" name=""/>
        <dsp:cNvSpPr/>
      </dsp:nvSpPr>
      <dsp:spPr>
        <a:xfrm>
          <a:off x="3839130"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23371" y="1747759"/>
        <a:ext cx="852721" cy="568481"/>
      </dsp:txXfrm>
    </dsp:sp>
    <dsp:sp modelId="{8ABFF04E-D6EA-4E0F-B4E0-41BE1CF2477C}">
      <dsp:nvSpPr>
        <dsp:cNvPr id="0" name=""/>
        <dsp:cNvSpPr/>
      </dsp:nvSpPr>
      <dsp:spPr>
        <a:xfrm>
          <a:off x="5118213"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402454" y="1747759"/>
        <a:ext cx="852721" cy="568481"/>
      </dsp:txXfrm>
    </dsp:sp>
    <dsp:sp modelId="{D203242F-0114-4A1E-A8F3-679343957556}">
      <dsp:nvSpPr>
        <dsp:cNvPr id="0" name=""/>
        <dsp:cNvSpPr/>
      </dsp:nvSpPr>
      <dsp:spPr>
        <a:xfrm>
          <a:off x="6397295" y="1747759"/>
          <a:ext cx="1421202"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81536" y="1747759"/>
        <a:ext cx="852721" cy="568481"/>
      </dsp:txXfrm>
    </dsp:sp>
    <dsp:sp modelId="{0E0EC28B-4CA4-44CD-8CF3-2E6EF7895BCD}">
      <dsp:nvSpPr>
        <dsp:cNvPr id="0" name=""/>
        <dsp:cNvSpPr/>
      </dsp:nvSpPr>
      <dsp:spPr>
        <a:xfrm>
          <a:off x="7676377" y="1747759"/>
          <a:ext cx="1460271" cy="56848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60618" y="1747759"/>
        <a:ext cx="891790" cy="5684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5007"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6570" y="1750436"/>
        <a:ext cx="844689" cy="563126"/>
      </dsp:txXfrm>
    </dsp:sp>
    <dsp:sp modelId="{B715E5E2-0C52-480B-99EF-967C6B105975}">
      <dsp:nvSpPr>
        <dsp:cNvPr id="0" name=""/>
        <dsp:cNvSpPr/>
      </dsp:nvSpPr>
      <dsp:spPr>
        <a:xfrm>
          <a:off x="1272041" y="1750436"/>
          <a:ext cx="1407815" cy="5631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3604" y="1750436"/>
        <a:ext cx="844689" cy="563126"/>
      </dsp:txXfrm>
    </dsp:sp>
    <dsp:sp modelId="{A42B5E46-C85B-4555-970B-9EA2829D96B6}">
      <dsp:nvSpPr>
        <dsp:cNvPr id="0" name=""/>
        <dsp:cNvSpPr/>
      </dsp:nvSpPr>
      <dsp:spPr>
        <a:xfrm>
          <a:off x="2539076"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20639" y="1750436"/>
        <a:ext cx="844689" cy="563126"/>
      </dsp:txXfrm>
    </dsp:sp>
    <dsp:sp modelId="{0DF293DA-E20F-4C85-A0F5-FDDC21736509}">
      <dsp:nvSpPr>
        <dsp:cNvPr id="0" name=""/>
        <dsp:cNvSpPr/>
      </dsp:nvSpPr>
      <dsp:spPr>
        <a:xfrm>
          <a:off x="3806110"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87673" y="1750436"/>
        <a:ext cx="844689" cy="563126"/>
      </dsp:txXfrm>
    </dsp:sp>
    <dsp:sp modelId="{8ABFF04E-D6EA-4E0F-B4E0-41BE1CF2477C}">
      <dsp:nvSpPr>
        <dsp:cNvPr id="0" name=""/>
        <dsp:cNvSpPr/>
      </dsp:nvSpPr>
      <dsp:spPr>
        <a:xfrm>
          <a:off x="5073144"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54707" y="1750436"/>
        <a:ext cx="844689" cy="563126"/>
      </dsp:txXfrm>
    </dsp:sp>
    <dsp:sp modelId="{D203242F-0114-4A1E-A8F3-679343957556}">
      <dsp:nvSpPr>
        <dsp:cNvPr id="0" name=""/>
        <dsp:cNvSpPr/>
      </dsp:nvSpPr>
      <dsp:spPr>
        <a:xfrm>
          <a:off x="6340179" y="1750436"/>
          <a:ext cx="1407815"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21742" y="1750436"/>
        <a:ext cx="844689" cy="563126"/>
      </dsp:txXfrm>
    </dsp:sp>
    <dsp:sp modelId="{0E0EC28B-4CA4-44CD-8CF3-2E6EF7895BCD}">
      <dsp:nvSpPr>
        <dsp:cNvPr id="0" name=""/>
        <dsp:cNvSpPr/>
      </dsp:nvSpPr>
      <dsp:spPr>
        <a:xfrm>
          <a:off x="7607213" y="1750436"/>
          <a:ext cx="1526311" cy="56312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88776" y="1750436"/>
        <a:ext cx="963185" cy="563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3862" y="1752667"/>
          <a:ext cx="1396660"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3194" y="1752667"/>
        <a:ext cx="837996" cy="558664"/>
      </dsp:txXfrm>
    </dsp:sp>
    <dsp:sp modelId="{B715E5E2-0C52-480B-99EF-967C6B105975}">
      <dsp:nvSpPr>
        <dsp:cNvPr id="0" name=""/>
        <dsp:cNvSpPr/>
      </dsp:nvSpPr>
      <dsp:spPr>
        <a:xfrm>
          <a:off x="1260856" y="1752667"/>
          <a:ext cx="1396660"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0188" y="1752667"/>
        <a:ext cx="837996" cy="558664"/>
      </dsp:txXfrm>
    </dsp:sp>
    <dsp:sp modelId="{A42B5E46-C85B-4555-970B-9EA2829D96B6}">
      <dsp:nvSpPr>
        <dsp:cNvPr id="0" name=""/>
        <dsp:cNvSpPr/>
      </dsp:nvSpPr>
      <dsp:spPr>
        <a:xfrm>
          <a:off x="2517851" y="1752667"/>
          <a:ext cx="1396660" cy="558664"/>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797183" y="1752667"/>
        <a:ext cx="837996" cy="558664"/>
      </dsp:txXfrm>
    </dsp:sp>
    <dsp:sp modelId="{0DF293DA-E20F-4C85-A0F5-FDDC21736509}">
      <dsp:nvSpPr>
        <dsp:cNvPr id="0" name=""/>
        <dsp:cNvSpPr/>
      </dsp:nvSpPr>
      <dsp:spPr>
        <a:xfrm>
          <a:off x="3774845" y="1752667"/>
          <a:ext cx="1396660"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54177" y="1752667"/>
        <a:ext cx="837996" cy="558664"/>
      </dsp:txXfrm>
    </dsp:sp>
    <dsp:sp modelId="{8ABFF04E-D6EA-4E0F-B4E0-41BE1CF2477C}">
      <dsp:nvSpPr>
        <dsp:cNvPr id="0" name=""/>
        <dsp:cNvSpPr/>
      </dsp:nvSpPr>
      <dsp:spPr>
        <a:xfrm>
          <a:off x="5031840" y="1752667"/>
          <a:ext cx="1396660"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11172" y="1752667"/>
        <a:ext cx="837996" cy="558664"/>
      </dsp:txXfrm>
    </dsp:sp>
    <dsp:sp modelId="{D203242F-0114-4A1E-A8F3-679343957556}">
      <dsp:nvSpPr>
        <dsp:cNvPr id="0" name=""/>
        <dsp:cNvSpPr/>
      </dsp:nvSpPr>
      <dsp:spPr>
        <a:xfrm>
          <a:off x="6288834" y="1752667"/>
          <a:ext cx="1396660"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68166" y="1752667"/>
        <a:ext cx="837996" cy="558664"/>
      </dsp:txXfrm>
    </dsp:sp>
    <dsp:sp modelId="{0E0EC28B-4CA4-44CD-8CF3-2E6EF7895BCD}">
      <dsp:nvSpPr>
        <dsp:cNvPr id="0" name=""/>
        <dsp:cNvSpPr/>
      </dsp:nvSpPr>
      <dsp:spPr>
        <a:xfrm>
          <a:off x="7545829" y="1752667"/>
          <a:ext cx="1588841" cy="558664"/>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25161" y="1752667"/>
        <a:ext cx="1030177" cy="5586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1419"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2090" y="1751329"/>
        <a:ext cx="842012" cy="561341"/>
      </dsp:txXfrm>
    </dsp:sp>
    <dsp:sp modelId="{B715E5E2-0C52-480B-99EF-967C6B105975}">
      <dsp:nvSpPr>
        <dsp:cNvPr id="0" name=""/>
        <dsp:cNvSpPr/>
      </dsp:nvSpPr>
      <dsp:spPr>
        <a:xfrm>
          <a:off x="1264438"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45109" y="1751329"/>
        <a:ext cx="842012" cy="561341"/>
      </dsp:txXfrm>
    </dsp:sp>
    <dsp:sp modelId="{A42B5E46-C85B-4555-970B-9EA2829D96B6}">
      <dsp:nvSpPr>
        <dsp:cNvPr id="0" name=""/>
        <dsp:cNvSpPr/>
      </dsp:nvSpPr>
      <dsp:spPr>
        <a:xfrm>
          <a:off x="2527456" y="1751329"/>
          <a:ext cx="1403353" cy="561341"/>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08127" y="1751329"/>
        <a:ext cx="842012" cy="561341"/>
      </dsp:txXfrm>
    </dsp:sp>
    <dsp:sp modelId="{0DF293DA-E20F-4C85-A0F5-FDDC21736509}">
      <dsp:nvSpPr>
        <dsp:cNvPr id="0" name=""/>
        <dsp:cNvSpPr/>
      </dsp:nvSpPr>
      <dsp:spPr>
        <a:xfrm>
          <a:off x="3790475"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071146" y="1751329"/>
        <a:ext cx="842012" cy="561341"/>
      </dsp:txXfrm>
    </dsp:sp>
    <dsp:sp modelId="{8ABFF04E-D6EA-4E0F-B4E0-41BE1CF2477C}">
      <dsp:nvSpPr>
        <dsp:cNvPr id="0" name=""/>
        <dsp:cNvSpPr/>
      </dsp:nvSpPr>
      <dsp:spPr>
        <a:xfrm>
          <a:off x="5053493"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34164" y="1751329"/>
        <a:ext cx="842012" cy="561341"/>
      </dsp:txXfrm>
    </dsp:sp>
    <dsp:sp modelId="{D203242F-0114-4A1E-A8F3-679343957556}">
      <dsp:nvSpPr>
        <dsp:cNvPr id="0" name=""/>
        <dsp:cNvSpPr/>
      </dsp:nvSpPr>
      <dsp:spPr>
        <a:xfrm>
          <a:off x="6316512" y="1751329"/>
          <a:ext cx="1403353"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597183" y="1751329"/>
        <a:ext cx="842012" cy="561341"/>
      </dsp:txXfrm>
    </dsp:sp>
    <dsp:sp modelId="{0E0EC28B-4CA4-44CD-8CF3-2E6EF7895BCD}">
      <dsp:nvSpPr>
        <dsp:cNvPr id="0" name=""/>
        <dsp:cNvSpPr/>
      </dsp:nvSpPr>
      <dsp:spPr>
        <a:xfrm>
          <a:off x="7579530" y="1751329"/>
          <a:ext cx="1557582" cy="561341"/>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860201" y="1751329"/>
        <a:ext cx="996241" cy="561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4352" y="1748651"/>
          <a:ext cx="1416740"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7700" y="1748651"/>
        <a:ext cx="850044" cy="566696"/>
      </dsp:txXfrm>
    </dsp:sp>
    <dsp:sp modelId="{B715E5E2-0C52-480B-99EF-967C6B105975}">
      <dsp:nvSpPr>
        <dsp:cNvPr id="0" name=""/>
        <dsp:cNvSpPr/>
      </dsp:nvSpPr>
      <dsp:spPr>
        <a:xfrm>
          <a:off x="1279418" y="1748651"/>
          <a:ext cx="1416740"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62766" y="1748651"/>
        <a:ext cx="850044" cy="566696"/>
      </dsp:txXfrm>
    </dsp:sp>
    <dsp:sp modelId="{A42B5E46-C85B-4555-970B-9EA2829D96B6}">
      <dsp:nvSpPr>
        <dsp:cNvPr id="0" name=""/>
        <dsp:cNvSpPr/>
      </dsp:nvSpPr>
      <dsp:spPr>
        <a:xfrm>
          <a:off x="2554484" y="1748651"/>
          <a:ext cx="1416740" cy="566696"/>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37832" y="1748651"/>
        <a:ext cx="850044" cy="566696"/>
      </dsp:txXfrm>
    </dsp:sp>
    <dsp:sp modelId="{0DF293DA-E20F-4C85-A0F5-FDDC21736509}">
      <dsp:nvSpPr>
        <dsp:cNvPr id="0" name=""/>
        <dsp:cNvSpPr/>
      </dsp:nvSpPr>
      <dsp:spPr>
        <a:xfrm>
          <a:off x="3829550" y="1748651"/>
          <a:ext cx="1416740"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12898" y="1748651"/>
        <a:ext cx="850044" cy="566696"/>
      </dsp:txXfrm>
    </dsp:sp>
    <dsp:sp modelId="{8ABFF04E-D6EA-4E0F-B4E0-41BE1CF2477C}">
      <dsp:nvSpPr>
        <dsp:cNvPr id="0" name=""/>
        <dsp:cNvSpPr/>
      </dsp:nvSpPr>
      <dsp:spPr>
        <a:xfrm>
          <a:off x="5104617" y="1748651"/>
          <a:ext cx="1416740"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87965" y="1748651"/>
        <a:ext cx="850044" cy="566696"/>
      </dsp:txXfrm>
    </dsp:sp>
    <dsp:sp modelId="{D203242F-0114-4A1E-A8F3-679343957556}">
      <dsp:nvSpPr>
        <dsp:cNvPr id="0" name=""/>
        <dsp:cNvSpPr/>
      </dsp:nvSpPr>
      <dsp:spPr>
        <a:xfrm>
          <a:off x="6379683" y="1748651"/>
          <a:ext cx="1416740"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63031" y="1748651"/>
        <a:ext cx="850044" cy="566696"/>
      </dsp:txXfrm>
    </dsp:sp>
    <dsp:sp modelId="{0E0EC28B-4CA4-44CD-8CF3-2E6EF7895BCD}">
      <dsp:nvSpPr>
        <dsp:cNvPr id="0" name=""/>
        <dsp:cNvSpPr/>
      </dsp:nvSpPr>
      <dsp:spPr>
        <a:xfrm>
          <a:off x="7654749" y="1748651"/>
          <a:ext cx="1479431" cy="566696"/>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38097" y="1748651"/>
        <a:ext cx="912735" cy="5666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BD5EE-D61B-4789-B43E-8058F3CE4B2A}">
      <dsp:nvSpPr>
        <dsp:cNvPr id="0" name=""/>
        <dsp:cNvSpPr/>
      </dsp:nvSpPr>
      <dsp:spPr>
        <a:xfrm>
          <a:off x="2565"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Idea</a:t>
          </a:r>
        </a:p>
      </dsp:txBody>
      <dsp:txXfrm>
        <a:off x="285467" y="1749098"/>
        <a:ext cx="848706" cy="565803"/>
      </dsp:txXfrm>
    </dsp:sp>
    <dsp:sp modelId="{B715E5E2-0C52-480B-99EF-967C6B105975}">
      <dsp:nvSpPr>
        <dsp:cNvPr id="0" name=""/>
        <dsp:cNvSpPr/>
      </dsp:nvSpPr>
      <dsp:spPr>
        <a:xfrm>
          <a:off x="1275624"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Requisites</a:t>
          </a:r>
          <a:endParaRPr lang="it-IT" sz="1100" kern="1200" dirty="0"/>
        </a:p>
      </dsp:txBody>
      <dsp:txXfrm>
        <a:off x="1558526" y="1749098"/>
        <a:ext cx="848706" cy="565803"/>
      </dsp:txXfrm>
    </dsp:sp>
    <dsp:sp modelId="{A42B5E46-C85B-4555-970B-9EA2829D96B6}">
      <dsp:nvSpPr>
        <dsp:cNvPr id="0" name=""/>
        <dsp:cNvSpPr/>
      </dsp:nvSpPr>
      <dsp:spPr>
        <a:xfrm>
          <a:off x="2548682" y="1749098"/>
          <a:ext cx="1414509" cy="565803"/>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a:t>Analysis</a:t>
          </a:r>
          <a:endParaRPr lang="it-IT" sz="1100" kern="1200" dirty="0"/>
        </a:p>
      </dsp:txBody>
      <dsp:txXfrm>
        <a:off x="2831584" y="1749098"/>
        <a:ext cx="848706" cy="565803"/>
      </dsp:txXfrm>
    </dsp:sp>
    <dsp:sp modelId="{0DF293DA-E20F-4C85-A0F5-FDDC21736509}">
      <dsp:nvSpPr>
        <dsp:cNvPr id="0" name=""/>
        <dsp:cNvSpPr/>
      </dsp:nvSpPr>
      <dsp:spPr>
        <a:xfrm>
          <a:off x="3821740"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err="1"/>
            <a:t>Modeling</a:t>
          </a:r>
          <a:endParaRPr lang="it-IT" sz="1100" kern="1200" dirty="0"/>
        </a:p>
      </dsp:txBody>
      <dsp:txXfrm>
        <a:off x="4104642" y="1749098"/>
        <a:ext cx="848706" cy="565803"/>
      </dsp:txXfrm>
    </dsp:sp>
    <dsp:sp modelId="{8ABFF04E-D6EA-4E0F-B4E0-41BE1CF2477C}">
      <dsp:nvSpPr>
        <dsp:cNvPr id="0" name=""/>
        <dsp:cNvSpPr/>
      </dsp:nvSpPr>
      <dsp:spPr>
        <a:xfrm>
          <a:off x="5094799"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Customers</a:t>
          </a:r>
        </a:p>
      </dsp:txBody>
      <dsp:txXfrm>
        <a:off x="5377701" y="1749098"/>
        <a:ext cx="848706" cy="565803"/>
      </dsp:txXfrm>
    </dsp:sp>
    <dsp:sp modelId="{D203242F-0114-4A1E-A8F3-679343957556}">
      <dsp:nvSpPr>
        <dsp:cNvPr id="0" name=""/>
        <dsp:cNvSpPr/>
      </dsp:nvSpPr>
      <dsp:spPr>
        <a:xfrm>
          <a:off x="6367857" y="1749098"/>
          <a:ext cx="1414509"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Design</a:t>
          </a:r>
        </a:p>
      </dsp:txBody>
      <dsp:txXfrm>
        <a:off x="6650759" y="1749098"/>
        <a:ext cx="848706" cy="565803"/>
      </dsp:txXfrm>
    </dsp:sp>
    <dsp:sp modelId="{0E0EC28B-4CA4-44CD-8CF3-2E6EF7895BCD}">
      <dsp:nvSpPr>
        <dsp:cNvPr id="0" name=""/>
        <dsp:cNvSpPr/>
      </dsp:nvSpPr>
      <dsp:spPr>
        <a:xfrm>
          <a:off x="7640915" y="1749098"/>
          <a:ext cx="1495051" cy="565803"/>
        </a:xfrm>
        <a:prstGeom prst="chevron">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it-IT" sz="1100" kern="1200" dirty="0"/>
            <a:t>Development</a:t>
          </a:r>
        </a:p>
      </dsp:txBody>
      <dsp:txXfrm>
        <a:off x="7923817" y="1749098"/>
        <a:ext cx="929248" cy="56580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downloaded from https://</a:t>
            </a:r>
            <a:r>
              <a:rPr lang="en-US" dirty="0" err="1"/>
              <a:t>www.pngall.com</a:t>
            </a:r>
            <a:r>
              <a:rPr lang="en-US" dirty="0"/>
              <a:t>/comic-</a:t>
            </a:r>
            <a:r>
              <a:rPr lang="en-US" dirty="0" err="1"/>
              <a:t>png</a:t>
            </a:r>
            <a:r>
              <a:rPr lang="en-US" dirty="0"/>
              <a:t>/download/59491</a:t>
            </a:r>
            <a:endParaRPr dirty="0"/>
          </a:p>
        </p:txBody>
      </p:sp>
    </p:spTree>
    <p:extLst>
      <p:ext uri="{BB962C8B-B14F-4D97-AF65-F5344CB8AC3E}">
        <p14:creationId xmlns:p14="http://schemas.microsoft.com/office/powerpoint/2010/main" val="3897849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0296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913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7174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dirty="0"/>
              <a:t> </a:t>
            </a:r>
          </a:p>
          <a:p>
            <a:pPr marL="139700" indent="0">
              <a:buNone/>
            </a:pPr>
            <a:endParaRPr lang="en-US" dirty="0"/>
          </a:p>
          <a:p>
            <a:pPr marL="139700" indent="0">
              <a:buNone/>
            </a:pPr>
            <a:endParaRPr lang="en-US" dirty="0"/>
          </a:p>
          <a:p>
            <a:pPr marL="139700" indent="0">
              <a:buNone/>
            </a:pPr>
            <a:r>
              <a:rPr lang="en-US" dirty="0"/>
              <a:t>d) Innovative value proposition</a:t>
            </a:r>
          </a:p>
          <a:p>
            <a:pPr marL="139700" indent="0">
              <a:buNone/>
            </a:pPr>
            <a:r>
              <a:rPr lang="en-US" dirty="0"/>
              <a:t>Describe the elements of value (</a:t>
            </a:r>
            <a:r>
              <a:rPr lang="en-US" dirty="0" err="1"/>
              <a:t>eg</a:t>
            </a:r>
            <a:r>
              <a:rPr lang="en-US" dirty="0"/>
              <a:t> tangible and / or intangible) that are proposed to the customer, such as</a:t>
            </a:r>
          </a:p>
          <a:p>
            <a:pPr marL="139700" indent="0">
              <a:buNone/>
            </a:pPr>
            <a:r>
              <a:rPr lang="en-US" dirty="0"/>
              <a:t>particular use experience, innovation, economy, accessibility.</a:t>
            </a:r>
          </a:p>
          <a:p>
            <a:pPr marL="139700" indent="0">
              <a:buNone/>
            </a:pPr>
            <a:endParaRPr lang="en-US" dirty="0"/>
          </a:p>
          <a:p>
            <a:pPr marL="139700" indent="0">
              <a:buNone/>
            </a:pPr>
            <a:r>
              <a:rPr lang="en-US" dirty="0"/>
              <a:t> Why should customers choose your product / service, what benefits could it offer?</a:t>
            </a:r>
          </a:p>
          <a:p>
            <a:pPr marL="139700" indent="0">
              <a:buNone/>
            </a:pPr>
            <a:r>
              <a:rPr lang="en-US" dirty="0"/>
              <a:t> Why do you consider your proposal innovative?</a:t>
            </a:r>
          </a:p>
          <a:p>
            <a:pPr marL="139700" indent="0">
              <a:buNone/>
            </a:pPr>
            <a:r>
              <a:rPr lang="en-US" dirty="0"/>
              <a:t> Compared to the solutions currently in use in the reference market / sector, why does your product / service take on an improvement or replacement character?</a:t>
            </a:r>
          </a:p>
          <a:p>
            <a:pPr marL="139700" indent="0">
              <a:buNone/>
            </a:pPr>
            <a:r>
              <a:rPr lang="en-US" dirty="0"/>
              <a:t> What are the competitive advantages, strengths and weaknesses and characteristics of the product / service compared to those of the competition?</a:t>
            </a:r>
          </a:p>
          <a:p>
            <a:pPr marL="139700" indent="0">
              <a:buNone/>
            </a:pPr>
            <a:r>
              <a:rPr lang="en-US" dirty="0"/>
              <a:t>Max 4000 characters</a:t>
            </a:r>
          </a:p>
          <a:p>
            <a:pPr marL="139700" indent="0">
              <a:buNone/>
            </a:pPr>
            <a:endParaRPr lang="en-US" dirty="0"/>
          </a:p>
          <a:p>
            <a:pPr marL="139700" indent="0">
              <a:buNone/>
            </a:pPr>
            <a:endParaRPr lang="en-US" dirty="0"/>
          </a:p>
          <a:p>
            <a:pPr marL="139700" indent="0">
              <a:buNone/>
            </a:pPr>
            <a:endParaRPr lang="en-US" dirty="0"/>
          </a:p>
          <a:p>
            <a:pPr marL="139700" indent="0">
              <a:buNone/>
            </a:pPr>
            <a:r>
              <a:rPr lang="en-US" dirty="0"/>
              <a:t>This approach within client organizations allows to obtain a common point of use for information relating to the posture of IT systems, risk assessments of IT assets, IT applications supporting business processes, assessments on the criticality of the latter. and therefore the recovery requirements in the event of a service interruption to ensure the operational continuity of the business.</a:t>
            </a:r>
          </a:p>
          <a:p>
            <a:pPr marL="139700" indent="0">
              <a:buNone/>
            </a:pPr>
            <a:r>
              <a:rPr lang="en-US" dirty="0"/>
              <a:t>The verticalizations make it possible to collect and make available information relating to the specific context under analysis (</a:t>
            </a:r>
            <a:r>
              <a:rPr lang="en-US" dirty="0" err="1"/>
              <a:t>eg</a:t>
            </a:r>
            <a:r>
              <a:rPr lang="en-US" dirty="0"/>
              <a:t> anti-fraud), but also to be able to set the economic values ​​relating to the specific process (</a:t>
            </a:r>
            <a:r>
              <a:rPr lang="en-US" dirty="0" err="1"/>
              <a:t>eg</a:t>
            </a:r>
            <a:r>
              <a:rPr lang="en-US" dirty="0"/>
              <a:t> identify the frauds avoided and the savings made).</a:t>
            </a:r>
          </a:p>
          <a:p>
            <a:pPr marL="139700" indent="0">
              <a:buNone/>
            </a:pPr>
            <a:r>
              <a:rPr lang="en-US" dirty="0"/>
              <a:t>This information is typically distributed and present in the operational areas that have ownership of it, which then have the responsibility of synthesizing, packaging and sending it to control areas such as those of Governance and Risk Management.</a:t>
            </a:r>
          </a:p>
          <a:p>
            <a:pPr marL="139700" indent="0">
              <a:buNone/>
            </a:pPr>
            <a:r>
              <a:rPr lang="en-US" dirty="0"/>
              <a:t>The novelty therefore consists in bringing the information database coming from the collection of events and results from the business IT systems and from the technological systems of evaluation, control and fight against fraud, etc. in the availability of those who manage the operation of the systems, of those who govern the processes and regulate the procedures, of those who assess the exposure to risk in order to determine the risk appetite in corporate strategies at the level of the Board.</a:t>
            </a:r>
          </a:p>
          <a:p>
            <a:pPr marL="139700" indent="0">
              <a:buNone/>
            </a:pPr>
            <a:r>
              <a:rPr lang="en-US" dirty="0"/>
              <a:t>The enabling factor of the system is given by the components of Big Data Ingestion and Analytics, Machine Learning and Clustering which constitute its heart and which offer advanced techniques for identifying the elements useful for evaluating the phenomena actually taking place in the company with the greatest possible confidence.</a:t>
            </a:r>
          </a:p>
          <a:p>
            <a:pPr marL="139700" indent="0">
              <a:buNone/>
            </a:pPr>
            <a:r>
              <a:rPr lang="en-US" dirty="0"/>
              <a:t>This technological approach to the problem of the availability of real data on which to build the syntheses and indicators that support strategic business decisions becomes an alternative to </a:t>
            </a:r>
            <a:r>
              <a:rPr lang="en-US" dirty="0" err="1"/>
              <a:t>DataWarehousing</a:t>
            </a:r>
            <a:r>
              <a:rPr lang="en-US" dirty="0"/>
              <a:t> techniques that have been considered the only viable way since the early 80s. However, these systems suffer from slowness in retrieving updated data, require a preventive design of the database, and therefore a transformation of the data, which does not allow the flexibility necessary to keep up with the continuous evolutionary changes of the application park now necessary to respond to the market pressures in terms of competitiveness.</a:t>
            </a:r>
          </a:p>
          <a:p>
            <a:pPr marL="139700" indent="0">
              <a:buNone/>
            </a:pPr>
            <a:r>
              <a:rPr lang="en-US" dirty="0"/>
              <a:t>This approach represents a natural evolution of the digital modernization process and becomes an integrated system to promote knowledge to the decision-makers of the client company.</a:t>
            </a:r>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dirty="0"/>
              <a:t> </a:t>
            </a:r>
          </a:p>
          <a:p>
            <a:pPr marL="139700" indent="0">
              <a:buNone/>
            </a:pPr>
            <a:endParaRPr lang="en-US" dirty="0"/>
          </a:p>
          <a:p>
            <a:pPr marL="139700" indent="0">
              <a:buNone/>
            </a:pPr>
            <a:endParaRPr lang="en-US" dirty="0"/>
          </a:p>
          <a:p>
            <a:pPr marL="139700" indent="0">
              <a:buNone/>
            </a:pPr>
            <a:r>
              <a:rPr lang="en-US" dirty="0"/>
              <a:t>d) Innovative value proposition</a:t>
            </a:r>
          </a:p>
          <a:p>
            <a:pPr marL="139700" indent="0">
              <a:buNone/>
            </a:pPr>
            <a:r>
              <a:rPr lang="en-US" dirty="0"/>
              <a:t>Describe the elements of value (</a:t>
            </a:r>
            <a:r>
              <a:rPr lang="en-US" dirty="0" err="1"/>
              <a:t>eg</a:t>
            </a:r>
            <a:r>
              <a:rPr lang="en-US" dirty="0"/>
              <a:t> tangible and / or intangible) that are proposed to the customer, such as</a:t>
            </a:r>
          </a:p>
          <a:p>
            <a:pPr marL="139700" indent="0">
              <a:buNone/>
            </a:pPr>
            <a:r>
              <a:rPr lang="en-US" dirty="0"/>
              <a:t>particular use experience, innovation, economy, accessibility.</a:t>
            </a:r>
          </a:p>
          <a:p>
            <a:pPr marL="139700" indent="0">
              <a:buNone/>
            </a:pPr>
            <a:endParaRPr lang="en-US" dirty="0"/>
          </a:p>
          <a:p>
            <a:pPr marL="139700" indent="0">
              <a:buNone/>
            </a:pPr>
            <a:r>
              <a:rPr lang="en-US" dirty="0"/>
              <a:t> Why should customers choose your product / service, what benefits could it offer?</a:t>
            </a:r>
          </a:p>
          <a:p>
            <a:pPr marL="139700" indent="0">
              <a:buNone/>
            </a:pPr>
            <a:r>
              <a:rPr lang="en-US" dirty="0"/>
              <a:t> Why do you consider your proposal innovative?</a:t>
            </a:r>
          </a:p>
          <a:p>
            <a:pPr marL="139700" indent="0">
              <a:buNone/>
            </a:pPr>
            <a:r>
              <a:rPr lang="en-US" dirty="0"/>
              <a:t> Compared to the solutions currently in use in the reference market / sector, why does your product / service take on an improvement or replacement character?</a:t>
            </a:r>
          </a:p>
          <a:p>
            <a:pPr marL="139700" indent="0">
              <a:buNone/>
            </a:pPr>
            <a:r>
              <a:rPr lang="en-US" dirty="0"/>
              <a:t> What are the competitive advantages, strengths and weaknesses and characteristics of the product / service compared to those of the competition?</a:t>
            </a:r>
          </a:p>
          <a:p>
            <a:pPr marL="139700" indent="0">
              <a:buNone/>
            </a:pPr>
            <a:r>
              <a:rPr lang="en-US" dirty="0"/>
              <a:t>Max 4000 characters</a:t>
            </a:r>
          </a:p>
          <a:p>
            <a:pPr marL="139700" indent="0">
              <a:buNone/>
            </a:pPr>
            <a:endParaRPr lang="en-US" dirty="0"/>
          </a:p>
          <a:p>
            <a:pPr marL="139700" indent="0">
              <a:buNone/>
            </a:pPr>
            <a:endParaRPr lang="en-US" dirty="0"/>
          </a:p>
          <a:p>
            <a:pPr marL="139700" indent="0">
              <a:buNone/>
            </a:pPr>
            <a:endParaRPr lang="en-US" dirty="0"/>
          </a:p>
          <a:p>
            <a:pPr marL="139700" indent="0">
              <a:buNone/>
            </a:pPr>
            <a:r>
              <a:rPr lang="en-US" dirty="0"/>
              <a:t>This approach within client organizations allows to obtain a common point of use for information relating to the posture of IT systems, risk assessments of IT assets, IT applications supporting business processes, assessments on the criticality of the latter. and therefore the recovery requirements in the event of a service interruption to ensure the operational continuity of the business.</a:t>
            </a:r>
          </a:p>
          <a:p>
            <a:pPr marL="139700" indent="0">
              <a:buNone/>
            </a:pPr>
            <a:r>
              <a:rPr lang="en-US" dirty="0"/>
              <a:t>The verticalizations make it possible to collect and make available information relating to the specific context under analysis (</a:t>
            </a:r>
            <a:r>
              <a:rPr lang="en-US" dirty="0" err="1"/>
              <a:t>eg</a:t>
            </a:r>
            <a:r>
              <a:rPr lang="en-US" dirty="0"/>
              <a:t> anti-fraud), but also to be able to set the economic values ​​relating to the specific process (</a:t>
            </a:r>
            <a:r>
              <a:rPr lang="en-US" dirty="0" err="1"/>
              <a:t>eg</a:t>
            </a:r>
            <a:r>
              <a:rPr lang="en-US" dirty="0"/>
              <a:t> identify the frauds avoided and the savings made).</a:t>
            </a:r>
          </a:p>
          <a:p>
            <a:pPr marL="139700" indent="0">
              <a:buNone/>
            </a:pPr>
            <a:r>
              <a:rPr lang="en-US" dirty="0"/>
              <a:t>This information is typically distributed and present in the operational areas that have ownership of it, which then have the responsibility of synthesizing, packaging and sending it to control areas such as those of Governance and Risk Management.</a:t>
            </a:r>
          </a:p>
          <a:p>
            <a:pPr marL="139700" indent="0">
              <a:buNone/>
            </a:pPr>
            <a:r>
              <a:rPr lang="en-US" dirty="0"/>
              <a:t>The novelty therefore consists in bringing the information database coming from the collection of events and results from the business IT systems and from the technological systems of evaluation, control and fight against fraud, etc. in the availability of those who manage the operation of the systems, of those who govern the processes and regulate the procedures, of those who assess the exposure to risk in order to determine the risk appetite in corporate strategies at the level of the Board.</a:t>
            </a:r>
          </a:p>
          <a:p>
            <a:pPr marL="139700" indent="0">
              <a:buNone/>
            </a:pPr>
            <a:r>
              <a:rPr lang="en-US" dirty="0"/>
              <a:t>The enabling factor of the system is given by the components of Big Data Ingestion and Analytics, Machine Learning and Clustering which constitute its heart and which offer advanced techniques for identifying the elements useful for evaluating the phenomena actually taking place in the company with the greatest possible confidence.</a:t>
            </a:r>
          </a:p>
          <a:p>
            <a:pPr marL="139700" indent="0">
              <a:buNone/>
            </a:pPr>
            <a:r>
              <a:rPr lang="en-US" dirty="0"/>
              <a:t>This technological approach to the problem of the availability of real data on which to build the syntheses and indicators that support strategic business decisions becomes an alternative to </a:t>
            </a:r>
            <a:r>
              <a:rPr lang="en-US" dirty="0" err="1"/>
              <a:t>DataWarehousing</a:t>
            </a:r>
            <a:r>
              <a:rPr lang="en-US" dirty="0"/>
              <a:t> techniques that have been considered the only viable way since the early 80s. However, these systems suffer from slowness in retrieving updated data, require a preventive design of the database, and therefore a transformation of the data, which does not allow the flexibility necessary to keep up with the continuous evolutionary changes of the application park now necessary to respond to the market pressures in terms of competitiveness.</a:t>
            </a:r>
          </a:p>
          <a:p>
            <a:pPr marL="139700" indent="0">
              <a:buNone/>
            </a:pPr>
            <a:r>
              <a:rPr lang="en-US" dirty="0"/>
              <a:t>This approach represents a natural evolution of the digital modernization process and becomes an integrated system to promote knowledge to the decision-makers of the client company.</a:t>
            </a:r>
            <a:endParaRPr lang="it-IT" dirty="0"/>
          </a:p>
        </p:txBody>
      </p:sp>
    </p:spTree>
    <p:extLst>
      <p:ext uri="{BB962C8B-B14F-4D97-AF65-F5344CB8AC3E}">
        <p14:creationId xmlns:p14="http://schemas.microsoft.com/office/powerpoint/2010/main" val="332105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752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829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797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033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44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00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138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489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273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570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3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761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downloaded from https://</a:t>
            </a:r>
            <a:r>
              <a:rPr lang="en-US" dirty="0" err="1"/>
              <a:t>www.pngall.com</a:t>
            </a:r>
            <a:r>
              <a:rPr lang="en-US" dirty="0"/>
              <a:t>/comic-</a:t>
            </a:r>
            <a:r>
              <a:rPr lang="en-US" dirty="0" err="1"/>
              <a:t>png</a:t>
            </a:r>
            <a:r>
              <a:rPr lang="en-US" dirty="0"/>
              <a:t>/download/59491</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8829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457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Image downloaded from https://</a:t>
            </a:r>
            <a:r>
              <a:rPr lang="en-US" dirty="0" err="1"/>
              <a:t>www.pngall.com</a:t>
            </a:r>
            <a:r>
              <a:rPr lang="en-US" dirty="0"/>
              <a:t>/comic-</a:t>
            </a:r>
            <a:r>
              <a:rPr lang="en-US" dirty="0" err="1"/>
              <a:t>png</a:t>
            </a:r>
            <a:r>
              <a:rPr lang="en-US" dirty="0"/>
              <a:t>/download/59539</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3188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535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9656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4537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7190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38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44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05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64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948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042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dpi="0" rotWithShape="1">
          <a:blip r:embed="rId2">
            <a:lum/>
          </a:blip>
          <a:srcRect/>
          <a:stretch>
            <a:fillRect t="-7000" b="-7000"/>
          </a:stretch>
        </a:blipFill>
        <a:effectLst/>
      </p:bgPr>
    </p:bg>
    <p:spTree>
      <p:nvGrpSpPr>
        <p:cNvPr id="1" name="Shape 9"/>
        <p:cNvGrpSpPr/>
        <p:nvPr/>
      </p:nvGrpSpPr>
      <p:grpSpPr>
        <a:xfrm>
          <a:off x="0" y="0"/>
          <a:ext cx="0" cy="0"/>
          <a:chOff x="0" y="0"/>
          <a:chExt cx="0" cy="0"/>
        </a:xfrm>
      </p:grpSpPr>
      <p:sp>
        <p:nvSpPr>
          <p:cNvPr id="11" name="Google Shape;11;p2"/>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13" name="Google Shape;13;p2"/>
          <p:cNvSpPr txBox="1">
            <a:spLocks noGrp="1"/>
          </p:cNvSpPr>
          <p:nvPr>
            <p:ph type="ctrTitle"/>
          </p:nvPr>
        </p:nvSpPr>
        <p:spPr>
          <a:xfrm>
            <a:off x="2572125" y="2068625"/>
            <a:ext cx="42717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r>
              <a:rPr lang="it-IT"/>
              <a:t>Fare clic per modificare lo stile del titolo dello schema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21"/>
        <p:cNvGrpSpPr/>
        <p:nvPr/>
      </p:nvGrpSpPr>
      <p:grpSpPr>
        <a:xfrm>
          <a:off x="0" y="0"/>
          <a:ext cx="0" cy="0"/>
          <a:chOff x="0" y="0"/>
          <a:chExt cx="0" cy="0"/>
        </a:xfrm>
      </p:grpSpPr>
      <p:pic>
        <p:nvPicPr>
          <p:cNvPr id="22" name="Google Shape;22;p4" descr="comic-02.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ngers"/>
                <a:ea typeface="Bangers"/>
                <a:cs typeface="Bangers"/>
                <a:sym typeface="Bangers"/>
              </a:defRPr>
            </a:lvl1pPr>
            <a:lvl2pPr lvl="1">
              <a:buNone/>
              <a:defRPr>
                <a:latin typeface="Bangers"/>
                <a:ea typeface="Bangers"/>
                <a:cs typeface="Bangers"/>
                <a:sym typeface="Bangers"/>
              </a:defRPr>
            </a:lvl2pPr>
            <a:lvl3pPr lvl="2">
              <a:buNone/>
              <a:defRPr>
                <a:latin typeface="Bangers"/>
                <a:ea typeface="Bangers"/>
                <a:cs typeface="Bangers"/>
                <a:sym typeface="Bangers"/>
              </a:defRPr>
            </a:lvl3pPr>
            <a:lvl4pPr lvl="3">
              <a:buNone/>
              <a:defRPr>
                <a:latin typeface="Bangers"/>
                <a:ea typeface="Bangers"/>
                <a:cs typeface="Bangers"/>
                <a:sym typeface="Bangers"/>
              </a:defRPr>
            </a:lvl4pPr>
            <a:lvl5pPr lvl="4">
              <a:buNone/>
              <a:defRPr>
                <a:latin typeface="Bangers"/>
                <a:ea typeface="Bangers"/>
                <a:cs typeface="Bangers"/>
                <a:sym typeface="Bangers"/>
              </a:defRPr>
            </a:lvl5pPr>
            <a:lvl6pPr lvl="5">
              <a:buNone/>
              <a:defRPr>
                <a:latin typeface="Bangers"/>
                <a:ea typeface="Bangers"/>
                <a:cs typeface="Bangers"/>
                <a:sym typeface="Bangers"/>
              </a:defRPr>
            </a:lvl6pPr>
            <a:lvl7pPr lvl="6">
              <a:buNone/>
              <a:defRPr>
                <a:latin typeface="Bangers"/>
                <a:ea typeface="Bangers"/>
                <a:cs typeface="Bangers"/>
                <a:sym typeface="Bangers"/>
              </a:defRPr>
            </a:lvl7pPr>
            <a:lvl8pPr lvl="7">
              <a:buNone/>
              <a:defRPr>
                <a:latin typeface="Bangers"/>
                <a:ea typeface="Bangers"/>
                <a:cs typeface="Bangers"/>
                <a:sym typeface="Bangers"/>
              </a:defRPr>
            </a:lvl8pPr>
            <a:lvl9pPr lvl="8">
              <a:buNone/>
              <a:defRPr>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‹N›</a:t>
            </a:fld>
            <a:endParaRPr/>
          </a:p>
        </p:txBody>
      </p:sp>
      <p:sp>
        <p:nvSpPr>
          <p:cNvPr id="7" name="Google Shape;29;p5"/>
          <p:cNvSpPr/>
          <p:nvPr userDrawn="1"/>
        </p:nvSpPr>
        <p:spPr>
          <a:xfrm>
            <a:off x="734600" y="699705"/>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8" name="Google Shape;30;p5"/>
          <p:cNvSpPr/>
          <p:nvPr userDrawn="1"/>
        </p:nvSpPr>
        <p:spPr>
          <a:xfrm>
            <a:off x="506000" y="471105"/>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25" name="Google Shape;25;p4"/>
          <p:cNvSpPr txBox="1">
            <a:spLocks noGrp="1"/>
          </p:cNvSpPr>
          <p:nvPr>
            <p:ph type="body" idx="1"/>
          </p:nvPr>
        </p:nvSpPr>
        <p:spPr>
          <a:xfrm>
            <a:off x="2905800" y="2161800"/>
            <a:ext cx="33324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marL="914400" lvl="1"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marL="1371600" lvl="2"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marL="1828800" lvl="3"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marL="2286000" lvl="4"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marL="2743200" lvl="5"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marL="3200400" lvl="6"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marL="3657600" lvl="7"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marL="4114800" lvl="8" indent="-38100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a:pPr lvl="0"/>
            <a:r>
              <a:rPr lang="it-IT"/>
              <a:t>Fare clic per modificare gli stili del testo dello schema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chemeClr val="accent3"/>
        </a:solidFill>
        <a:effectLst/>
      </p:bgPr>
    </p:bg>
    <p:spTree>
      <p:nvGrpSpPr>
        <p:cNvPr id="1" name="Shape 27"/>
        <p:cNvGrpSpPr/>
        <p:nvPr/>
      </p:nvGrpSpPr>
      <p:grpSpPr>
        <a:xfrm>
          <a:off x="0" y="0"/>
          <a:ext cx="0" cy="0"/>
          <a:chOff x="0" y="0"/>
          <a:chExt cx="0" cy="0"/>
        </a:xfrm>
      </p:grpSpPr>
      <p:pic>
        <p:nvPicPr>
          <p:cNvPr id="28" name="Google Shape;28;p5"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9" name="Google Shape;29;p5"/>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0" name="Google Shape;30;p5"/>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1" name="Google Shape;31;p5"/>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it-IT"/>
              <a:t>Fare clic per modificare lo stile del titolo dello schema</a:t>
            </a:r>
            <a:endParaRPr/>
          </a:p>
        </p:txBody>
      </p:sp>
      <p:sp>
        <p:nvSpPr>
          <p:cNvPr id="32" name="Google Shape;32;p5"/>
          <p:cNvSpPr txBox="1">
            <a:spLocks noGrp="1"/>
          </p:cNvSpPr>
          <p:nvPr>
            <p:ph type="body" idx="1"/>
          </p:nvPr>
        </p:nvSpPr>
        <p:spPr>
          <a:xfrm>
            <a:off x="1052050" y="1545942"/>
            <a:ext cx="7710900" cy="33036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it-IT"/>
              <a:t>Fare clic per modificare gli stili del testo dello schema</a:t>
            </a:r>
          </a:p>
        </p:txBody>
      </p:sp>
      <p:sp>
        <p:nvSpPr>
          <p:cNvPr id="33" name="Google Shape;3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249651"/>
        </a:solidFill>
        <a:effectLst/>
      </p:bgPr>
    </p:bg>
    <p:spTree>
      <p:nvGrpSpPr>
        <p:cNvPr id="1" name="Shape 34"/>
        <p:cNvGrpSpPr/>
        <p:nvPr/>
      </p:nvGrpSpPr>
      <p:grpSpPr>
        <a:xfrm>
          <a:off x="0" y="0"/>
          <a:ext cx="0" cy="0"/>
          <a:chOff x="0" y="0"/>
          <a:chExt cx="0" cy="0"/>
        </a:xfrm>
      </p:grpSpPr>
      <p:pic>
        <p:nvPicPr>
          <p:cNvPr id="35" name="Google Shape;35;p6"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36" name="Google Shape;36;p6"/>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7" name="Google Shape;37;p6"/>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8" name="Google Shape;38;p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it-IT"/>
              <a:t>Fare clic per modificare lo stile del titolo dello schema</a:t>
            </a:r>
            <a:endParaRPr/>
          </a:p>
        </p:txBody>
      </p:sp>
      <p:sp>
        <p:nvSpPr>
          <p:cNvPr id="39" name="Google Shape;39;p6"/>
          <p:cNvSpPr txBox="1">
            <a:spLocks noGrp="1"/>
          </p:cNvSpPr>
          <p:nvPr>
            <p:ph type="body" idx="1"/>
          </p:nvPr>
        </p:nvSpPr>
        <p:spPr>
          <a:xfrm>
            <a:off x="1073625" y="1550125"/>
            <a:ext cx="3396300" cy="26661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it-IT"/>
              <a:t>Fare clic per modificare gli stili del testo dello schema</a:t>
            </a:r>
          </a:p>
        </p:txBody>
      </p:sp>
      <p:sp>
        <p:nvSpPr>
          <p:cNvPr id="40" name="Google Shape;40;p6"/>
          <p:cNvSpPr txBox="1">
            <a:spLocks noGrp="1"/>
          </p:cNvSpPr>
          <p:nvPr>
            <p:ph type="body" idx="2"/>
          </p:nvPr>
        </p:nvSpPr>
        <p:spPr>
          <a:xfrm>
            <a:off x="4674251" y="1550125"/>
            <a:ext cx="3396300" cy="26661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pPr lvl="0"/>
            <a:r>
              <a:rPr lang="it-IT"/>
              <a:t>Fare clic per modificare gli stili del testo dello schema</a:t>
            </a:r>
          </a:p>
        </p:txBody>
      </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Vuota">
    <p:bg>
      <p:bgPr>
        <a:solidFill>
          <a:srgbClr val="824BB0"/>
        </a:solidFill>
        <a:effectLst/>
      </p:bgPr>
    </p:bg>
    <p:spTree>
      <p:nvGrpSpPr>
        <p:cNvPr id="1" name="Shape 63"/>
        <p:cNvGrpSpPr/>
        <p:nvPr/>
      </p:nvGrpSpPr>
      <p:grpSpPr>
        <a:xfrm>
          <a:off x="0" y="0"/>
          <a:ext cx="0" cy="0"/>
          <a:chOff x="0" y="0"/>
          <a:chExt cx="0" cy="0"/>
        </a:xfrm>
      </p:grpSpPr>
      <p:pic>
        <p:nvPicPr>
          <p:cNvPr id="64" name="Google Shape;64;p10" descr="comic-03.pn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0A7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a:endParaRPr/>
          </a:p>
        </p:txBody>
      </p:sp>
      <p:sp>
        <p:nvSpPr>
          <p:cNvPr id="7" name="Google Shape;7;p1"/>
          <p:cNvSpPr txBox="1">
            <a:spLocks noGrp="1"/>
          </p:cNvSpPr>
          <p:nvPr>
            <p:ph type="body" idx="1"/>
          </p:nvPr>
        </p:nvSpPr>
        <p:spPr>
          <a:xfrm>
            <a:off x="1052050" y="1545942"/>
            <a:ext cx="7710900" cy="330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marL="914400" lvl="1"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marL="1371600" lvl="2" indent="-3810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marL="1828800" lvl="3"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marL="2286000" lvl="4"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marL="2743200" lvl="5"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marL="3200400" lvl="6"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marL="3657600" lvl="7"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marL="4114800" lvl="8" indent="-3429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a:endParaRPr dirty="0"/>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200">
                <a:solidFill>
                  <a:srgbClr val="FFFFFF"/>
                </a:solidFill>
                <a:latin typeface="Bangers"/>
                <a:ea typeface="Bangers"/>
                <a:cs typeface="Bangers"/>
                <a:sym typeface="Bangers"/>
              </a:defRPr>
            </a:lvl1pPr>
            <a:lvl2pPr lvl="1" algn="r">
              <a:buNone/>
              <a:defRPr sz="1200">
                <a:solidFill>
                  <a:srgbClr val="FFFFFF"/>
                </a:solidFill>
                <a:latin typeface="Bangers"/>
                <a:ea typeface="Bangers"/>
                <a:cs typeface="Bangers"/>
                <a:sym typeface="Bangers"/>
              </a:defRPr>
            </a:lvl2pPr>
            <a:lvl3pPr lvl="2" algn="r">
              <a:buNone/>
              <a:defRPr sz="1200">
                <a:solidFill>
                  <a:srgbClr val="FFFFFF"/>
                </a:solidFill>
                <a:latin typeface="Bangers"/>
                <a:ea typeface="Bangers"/>
                <a:cs typeface="Bangers"/>
                <a:sym typeface="Bangers"/>
              </a:defRPr>
            </a:lvl3pPr>
            <a:lvl4pPr lvl="3" algn="r">
              <a:buNone/>
              <a:defRPr sz="1200">
                <a:solidFill>
                  <a:srgbClr val="FFFFFF"/>
                </a:solidFill>
                <a:latin typeface="Bangers"/>
                <a:ea typeface="Bangers"/>
                <a:cs typeface="Bangers"/>
                <a:sym typeface="Bangers"/>
              </a:defRPr>
            </a:lvl4pPr>
            <a:lvl5pPr lvl="4" algn="r">
              <a:buNone/>
              <a:defRPr sz="1200">
                <a:solidFill>
                  <a:srgbClr val="FFFFFF"/>
                </a:solidFill>
                <a:latin typeface="Bangers"/>
                <a:ea typeface="Bangers"/>
                <a:cs typeface="Bangers"/>
                <a:sym typeface="Bangers"/>
              </a:defRPr>
            </a:lvl5pPr>
            <a:lvl6pPr lvl="5" algn="r">
              <a:buNone/>
              <a:defRPr sz="1200">
                <a:solidFill>
                  <a:srgbClr val="FFFFFF"/>
                </a:solidFill>
                <a:latin typeface="Bangers"/>
                <a:ea typeface="Bangers"/>
                <a:cs typeface="Bangers"/>
                <a:sym typeface="Bangers"/>
              </a:defRPr>
            </a:lvl6pPr>
            <a:lvl7pPr lvl="6" algn="r">
              <a:buNone/>
              <a:defRPr sz="1200">
                <a:solidFill>
                  <a:srgbClr val="FFFFFF"/>
                </a:solidFill>
                <a:latin typeface="Bangers"/>
                <a:ea typeface="Bangers"/>
                <a:cs typeface="Bangers"/>
                <a:sym typeface="Bangers"/>
              </a:defRPr>
            </a:lvl7pPr>
            <a:lvl8pPr lvl="7" algn="r">
              <a:buNone/>
              <a:defRPr sz="1200">
                <a:solidFill>
                  <a:srgbClr val="FFFFFF"/>
                </a:solidFill>
                <a:latin typeface="Bangers"/>
                <a:ea typeface="Bangers"/>
                <a:cs typeface="Bangers"/>
                <a:sym typeface="Bangers"/>
              </a:defRPr>
            </a:lvl8pPr>
            <a:lvl9pPr lvl="8" algn="r">
              <a:buNone/>
              <a:defRPr sz="1200">
                <a:solidFill>
                  <a:srgbClr val="FFFFFF"/>
                </a:solidFill>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‹N›</a:t>
            </a:fld>
            <a:endParaRPr/>
          </a:p>
        </p:txBody>
      </p:sp>
      <p:pic>
        <p:nvPicPr>
          <p:cNvPr id="3" name="Picture 2" descr="Text&#10;&#10;Description automatically generated">
            <a:extLst>
              <a:ext uri="{FF2B5EF4-FFF2-40B4-BE49-F238E27FC236}">
                <a16:creationId xmlns:a16="http://schemas.microsoft.com/office/drawing/2014/main" id="{5C8CB124-46EB-CA1D-8138-6E9411DC15D5}"/>
              </a:ext>
            </a:extLst>
          </p:cNvPr>
          <p:cNvPicPr>
            <a:picLocks noChangeAspect="1"/>
          </p:cNvPicPr>
          <p:nvPr userDrawn="1"/>
        </p:nvPicPr>
        <p:blipFill>
          <a:blip r:embed="rId7"/>
          <a:stretch>
            <a:fillRect/>
          </a:stretch>
        </p:blipFill>
        <p:spPr>
          <a:xfrm>
            <a:off x="-69198" y="4804305"/>
            <a:ext cx="1121248" cy="28469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8.sv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sv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diagramData" Target="../diagrams/data2.xml"/><Relationship Id="rId21" Type="http://schemas.openxmlformats.org/officeDocument/2006/relationships/image" Target="../media/image34.png"/><Relationship Id="rId7" Type="http://schemas.microsoft.com/office/2007/relationships/diagramDrawing" Target="../diagrams/drawing2.xml"/><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diagramLayout" Target="../diagrams/layout2.xml"/><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6.png"/><Relationship Id="rId7" Type="http://schemas.openxmlformats.org/officeDocument/2006/relationships/diagramLayout" Target="../diagrams/layout4.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Data" Target="../diagrams/data4.xml"/><Relationship Id="rId5" Type="http://schemas.openxmlformats.org/officeDocument/2006/relationships/image" Target="../media/image38.svg"/><Relationship Id="rId10" Type="http://schemas.microsoft.com/office/2007/relationships/diagramDrawing" Target="../diagrams/drawing4.xml"/><Relationship Id="rId4" Type="http://schemas.openxmlformats.org/officeDocument/2006/relationships/image" Target="../media/image37.png"/><Relationship Id="rId9" Type="http://schemas.openxmlformats.org/officeDocument/2006/relationships/diagramColors" Target="../diagrams/colors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36.png"/><Relationship Id="rId7" Type="http://schemas.openxmlformats.org/officeDocument/2006/relationships/diagramLayout" Target="../diagrams/layout5.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Data" Target="../diagrams/data5.xml"/><Relationship Id="rId5" Type="http://schemas.openxmlformats.org/officeDocument/2006/relationships/image" Target="../media/image40.svg"/><Relationship Id="rId10" Type="http://schemas.microsoft.com/office/2007/relationships/diagramDrawing" Target="../diagrams/drawing5.xml"/><Relationship Id="rId4" Type="http://schemas.openxmlformats.org/officeDocument/2006/relationships/image" Target="../media/image39.png"/><Relationship Id="rId9" Type="http://schemas.openxmlformats.org/officeDocument/2006/relationships/diagramColors" Target="../diagrams/colors5.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svg"/><Relationship Id="rId3" Type="http://schemas.openxmlformats.org/officeDocument/2006/relationships/image" Target="../media/image36.png"/><Relationship Id="rId21" Type="http://schemas.openxmlformats.org/officeDocument/2006/relationships/diagramQuickStyle" Target="../diagrams/quickStyle6.xml"/><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53.emf"/><Relationship Id="rId20" Type="http://schemas.openxmlformats.org/officeDocument/2006/relationships/diagramLayout" Target="../diagrams/layout6.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23" Type="http://schemas.microsoft.com/office/2007/relationships/diagramDrawing" Target="../diagrams/drawing6.xml"/><Relationship Id="rId10" Type="http://schemas.openxmlformats.org/officeDocument/2006/relationships/image" Target="../media/image47.png"/><Relationship Id="rId19" Type="http://schemas.openxmlformats.org/officeDocument/2006/relationships/diagramData" Target="../diagrams/data6.xml"/><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diagramColors" Target="../diagrams/colors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1.png"/><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6.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2.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60.jpeg"/><Relationship Id="rId18" Type="http://schemas.openxmlformats.org/officeDocument/2006/relationships/image" Target="../media/image65.jpeg"/><Relationship Id="rId26" Type="http://schemas.openxmlformats.org/officeDocument/2006/relationships/image" Target="../media/image73.png"/><Relationship Id="rId3" Type="http://schemas.openxmlformats.org/officeDocument/2006/relationships/image" Target="../media/image36.png"/><Relationship Id="rId21" Type="http://schemas.openxmlformats.org/officeDocument/2006/relationships/image" Target="../media/image68.png"/><Relationship Id="rId7" Type="http://schemas.openxmlformats.org/officeDocument/2006/relationships/diagramColors" Target="../diagrams/colors12.xml"/><Relationship Id="rId12" Type="http://schemas.openxmlformats.org/officeDocument/2006/relationships/image" Target="../media/image59.jpe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16.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diagramQuickStyle" Target="../diagrams/quickStyle12.xml"/><Relationship Id="rId11" Type="http://schemas.openxmlformats.org/officeDocument/2006/relationships/image" Target="../media/image58.jpeg"/><Relationship Id="rId24" Type="http://schemas.openxmlformats.org/officeDocument/2006/relationships/image" Target="../media/image71.png"/><Relationship Id="rId5" Type="http://schemas.openxmlformats.org/officeDocument/2006/relationships/diagramLayout" Target="../diagrams/layout12.xml"/><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jpeg"/><Relationship Id="rId4" Type="http://schemas.openxmlformats.org/officeDocument/2006/relationships/diagramData" Target="../diagrams/data12.xml"/><Relationship Id="rId9" Type="http://schemas.openxmlformats.org/officeDocument/2006/relationships/image" Target="../media/image56.jpeg"/><Relationship Id="rId14" Type="http://schemas.openxmlformats.org/officeDocument/2006/relationships/image" Target="../media/image61.png"/><Relationship Id="rId22"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74.png"/><Relationship Id="rId7" Type="http://schemas.openxmlformats.org/officeDocument/2006/relationships/diagramColors" Target="../diagrams/colors13.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66.jpeg"/><Relationship Id="rId26" Type="http://schemas.openxmlformats.org/officeDocument/2006/relationships/diagramColors" Target="../diagrams/colors14.xml"/><Relationship Id="rId3" Type="http://schemas.openxmlformats.org/officeDocument/2006/relationships/image" Target="../media/image74.png"/><Relationship Id="rId21" Type="http://schemas.openxmlformats.org/officeDocument/2006/relationships/image" Target="../media/image69.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65.jpeg"/><Relationship Id="rId25" Type="http://schemas.openxmlformats.org/officeDocument/2006/relationships/diagramQuickStyle" Target="../diagrams/quickStyle14.xml"/><Relationship Id="rId2" Type="http://schemas.openxmlformats.org/officeDocument/2006/relationships/notesSlide" Target="../notesSlides/notesSlide18.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diagramLayout" Target="../diagrams/layout14.xml"/><Relationship Id="rId5" Type="http://schemas.openxmlformats.org/officeDocument/2006/relationships/image" Target="../media/image76.jpeg"/><Relationship Id="rId15" Type="http://schemas.openxmlformats.org/officeDocument/2006/relationships/image" Target="../media/image86.png"/><Relationship Id="rId23" Type="http://schemas.openxmlformats.org/officeDocument/2006/relationships/diagramData" Target="../diagrams/data14.xml"/><Relationship Id="rId10" Type="http://schemas.openxmlformats.org/officeDocument/2006/relationships/image" Target="../media/image81.png"/><Relationship Id="rId19" Type="http://schemas.openxmlformats.org/officeDocument/2006/relationships/image" Target="../media/image67.png"/><Relationship Id="rId4" Type="http://schemas.openxmlformats.org/officeDocument/2006/relationships/image" Target="../media/image75.jpe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70.png"/><Relationship Id="rId27" Type="http://schemas.microsoft.com/office/2007/relationships/diagramDrawing" Target="../diagrams/drawing14.xml"/></Relationships>
</file>

<file path=ppt/slides/_rels/slide2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4.png"/><Relationship Id="rId7" Type="http://schemas.openxmlformats.org/officeDocument/2006/relationships/diagramColors" Target="../diagrams/colors15.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74.png"/><Relationship Id="rId7" Type="http://schemas.openxmlformats.org/officeDocument/2006/relationships/diagramColors" Target="../diagrams/colors16.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36.png"/><Relationship Id="rId7" Type="http://schemas.openxmlformats.org/officeDocument/2006/relationships/diagramColors" Target="../diagrams/colors20.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21.png"/><Relationship Id="rId7" Type="http://schemas.openxmlformats.org/officeDocument/2006/relationships/diagramQuickStyle" Target="../diagrams/quickStyle23.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61.png"/><Relationship Id="rId9" Type="http://schemas.microsoft.com/office/2007/relationships/diagramDrawing" Target="../diagrams/drawing2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6.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36.png"/><Relationship Id="rId7" Type="http://schemas.openxmlformats.org/officeDocument/2006/relationships/diagramColors" Target="../diagrams/colors26.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QuickStyle" Target="../diagrams/quickStyle26.xml"/><Relationship Id="rId5" Type="http://schemas.openxmlformats.org/officeDocument/2006/relationships/diagramLayout" Target="../diagrams/layout26.xml"/><Relationship Id="rId10" Type="http://schemas.openxmlformats.org/officeDocument/2006/relationships/image" Target="../media/image88.png"/><Relationship Id="rId4" Type="http://schemas.openxmlformats.org/officeDocument/2006/relationships/diagramData" Target="../diagrams/data26.xml"/><Relationship Id="rId9"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36.png"/><Relationship Id="rId7" Type="http://schemas.openxmlformats.org/officeDocument/2006/relationships/diagramColors" Target="../diagrams/colors27.xml"/><Relationship Id="rId12"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diagramQuickStyle" Target="../diagrams/quickStyle27.xml"/><Relationship Id="rId11" Type="http://schemas.openxmlformats.org/officeDocument/2006/relationships/image" Target="../media/image91.png"/><Relationship Id="rId5" Type="http://schemas.openxmlformats.org/officeDocument/2006/relationships/diagramLayout" Target="../diagrams/layout27.xml"/><Relationship Id="rId10" Type="http://schemas.openxmlformats.org/officeDocument/2006/relationships/image" Target="../media/image90.png"/><Relationship Id="rId4" Type="http://schemas.openxmlformats.org/officeDocument/2006/relationships/diagramData" Target="../diagrams/data27.xml"/><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36.png"/><Relationship Id="rId7" Type="http://schemas.openxmlformats.org/officeDocument/2006/relationships/diagramColors" Target="../diagrams/colors28.xm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36.png"/><Relationship Id="rId7" Type="http://schemas.openxmlformats.org/officeDocument/2006/relationships/diagramColors" Target="../diagrams/colors29.xm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image" Target="../media/image36.png"/><Relationship Id="rId7" Type="http://schemas.openxmlformats.org/officeDocument/2006/relationships/diagramData" Target="../diagrams/data30.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97.png"/><Relationship Id="rId11" Type="http://schemas.microsoft.com/office/2007/relationships/diagramDrawing" Target="../diagrams/drawing30.xml"/><Relationship Id="rId5" Type="http://schemas.openxmlformats.org/officeDocument/2006/relationships/image" Target="../media/image96.png"/><Relationship Id="rId10" Type="http://schemas.openxmlformats.org/officeDocument/2006/relationships/diagramColors" Target="../diagrams/colors30.xml"/><Relationship Id="rId4" Type="http://schemas.openxmlformats.org/officeDocument/2006/relationships/image" Target="../media/image95.png"/><Relationship Id="rId9" Type="http://schemas.openxmlformats.org/officeDocument/2006/relationships/diagramQuickStyle" Target="../diagrams/quickStyle30.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36.png"/><Relationship Id="rId7" Type="http://schemas.openxmlformats.org/officeDocument/2006/relationships/diagramQuickStyle" Target="../diagrams/quickStyle31.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image" Target="../media/image98.png"/><Relationship Id="rId9" Type="http://schemas.microsoft.com/office/2007/relationships/diagramDrawing" Target="../diagrams/drawing31.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13" Type="http://schemas.microsoft.com/office/2007/relationships/diagramDrawing" Target="../diagrams/drawing32.xml"/><Relationship Id="rId3" Type="http://schemas.openxmlformats.org/officeDocument/2006/relationships/image" Target="../media/image36.png"/><Relationship Id="rId7" Type="http://schemas.openxmlformats.org/officeDocument/2006/relationships/image" Target="../media/image71.png"/><Relationship Id="rId12" Type="http://schemas.openxmlformats.org/officeDocument/2006/relationships/diagramColors" Target="../diagrams/colors32.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00.svg"/><Relationship Id="rId11" Type="http://schemas.openxmlformats.org/officeDocument/2006/relationships/diagramQuickStyle" Target="../diagrams/quickStyle32.xml"/><Relationship Id="rId5" Type="http://schemas.openxmlformats.org/officeDocument/2006/relationships/image" Target="../media/image99.png"/><Relationship Id="rId10" Type="http://schemas.openxmlformats.org/officeDocument/2006/relationships/diagramLayout" Target="../diagrams/layout32.xml"/><Relationship Id="rId4" Type="http://schemas.openxmlformats.org/officeDocument/2006/relationships/image" Target="../media/image72.png"/><Relationship Id="rId9" Type="http://schemas.openxmlformats.org/officeDocument/2006/relationships/diagramData" Target="../diagrams/data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2483004" y="1991850"/>
            <a:ext cx="4527395" cy="1159800"/>
          </a:xfrm>
          <a:prstGeom prst="rect">
            <a:avLst/>
          </a:prstGeom>
        </p:spPr>
        <p:txBody>
          <a:bodyPr spcFirstLastPara="1" wrap="square" lIns="91425" tIns="91425" rIns="91425" bIns="91425" anchor="ctr" anchorCtr="0">
            <a:noAutofit/>
          </a:bodyPr>
          <a:lstStyle/>
          <a:p>
            <a:pPr lvl="0"/>
            <a:r>
              <a:rPr lang="en-US" sz="8000" dirty="0" err="1"/>
              <a:t>Bsides</a:t>
            </a:r>
            <a:r>
              <a:rPr lang="en-US" sz="8000" dirty="0"/>
              <a:t> Spl</a:t>
            </a:r>
            <a:r>
              <a:rPr lang="en-US" sz="8000" baseline="30000" dirty="0"/>
              <a:t>22</a:t>
            </a:r>
            <a:r>
              <a:rPr lang="en-US" dirty="0"/>
              <a:t> </a:t>
            </a:r>
            <a:r>
              <a:rPr lang="en-US" sz="4000" dirty="0"/>
              <a:t>The Holistic Approach to Data Integration with Splunk Enterprise</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p:txBody>
          <a:bodyPr/>
          <a:lstStyle/>
          <a:p>
            <a:r>
              <a:rPr lang="it-IT" dirty="0"/>
              <a:t>The </a:t>
            </a:r>
            <a:r>
              <a:rPr lang="it-IT" dirty="0" err="1"/>
              <a:t>solution</a:t>
            </a:r>
            <a:r>
              <a:rPr lang="it-IT" dirty="0"/>
              <a:t>; An </a:t>
            </a:r>
            <a:r>
              <a:rPr lang="it-IT" dirty="0" err="1"/>
              <a:t>environment</a:t>
            </a:r>
            <a:r>
              <a:rPr lang="it-IT" dirty="0"/>
              <a:t> to </a:t>
            </a:r>
            <a:r>
              <a:rPr lang="it-IT" dirty="0" err="1"/>
              <a:t>perform</a:t>
            </a:r>
            <a:r>
              <a:rPr lang="it-IT" dirty="0"/>
              <a:t>:</a:t>
            </a:r>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p:txBody>
          <a:bodyPr/>
          <a:lstStyle/>
          <a:p>
            <a:r>
              <a:rPr lang="it-IT" sz="2400" dirty="0"/>
              <a:t>Data ingestion, </a:t>
            </a:r>
            <a:r>
              <a:rPr lang="it-IT" sz="2400" dirty="0" err="1"/>
              <a:t>normalization</a:t>
            </a:r>
            <a:r>
              <a:rPr lang="it-IT" sz="2400" dirty="0"/>
              <a:t> and </a:t>
            </a:r>
            <a:r>
              <a:rPr lang="it-IT" sz="2400" dirty="0" err="1"/>
              <a:t>indexing</a:t>
            </a:r>
            <a:endParaRPr lang="it-IT" sz="2400" dirty="0"/>
          </a:p>
          <a:p>
            <a:r>
              <a:rPr lang="it-IT" sz="2400" dirty="0"/>
              <a:t>Data Correlation</a:t>
            </a:r>
          </a:p>
          <a:p>
            <a:r>
              <a:rPr lang="it-IT" sz="2400" dirty="0"/>
              <a:t>Dashboards for </a:t>
            </a:r>
            <a:r>
              <a:rPr lang="it-IT" sz="2400" dirty="0" err="1"/>
              <a:t>all</a:t>
            </a:r>
            <a:r>
              <a:rPr lang="it-IT" sz="2400" dirty="0"/>
              <a:t> </a:t>
            </a:r>
            <a:r>
              <a:rPr lang="it-IT" sz="2400" dirty="0" err="1"/>
              <a:t>levels</a:t>
            </a:r>
            <a:r>
              <a:rPr lang="it-IT" sz="2400" dirty="0"/>
              <a:t> of users</a:t>
            </a:r>
          </a:p>
          <a:p>
            <a:r>
              <a:rPr lang="en-US" sz="2400" dirty="0"/>
              <a:t>Machine Learning algorithms and statistical inference techniques such as Cluster Analysis to increase the ability to identify trends and anomalous situations.</a:t>
            </a:r>
            <a:endParaRPr lang="it-IT" sz="2400" dirty="0"/>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10</a:t>
            </a:fld>
            <a:endParaRPr lang="it-IT"/>
          </a:p>
        </p:txBody>
      </p:sp>
      <p:sp>
        <p:nvSpPr>
          <p:cNvPr id="12" name="Rettangolo con angoli arrotondati 11">
            <a:extLst>
              <a:ext uri="{FF2B5EF4-FFF2-40B4-BE49-F238E27FC236}">
                <a16:creationId xmlns:a16="http://schemas.microsoft.com/office/drawing/2014/main" id="{B6B72AF5-B2D1-BF78-016A-616F17655BB2}"/>
              </a:ext>
            </a:extLst>
          </p:cNvPr>
          <p:cNvSpPr/>
          <p:nvPr/>
        </p:nvSpPr>
        <p:spPr>
          <a:xfrm>
            <a:off x="1371600" y="1801925"/>
            <a:ext cx="6810124" cy="242717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8" name="Picture 4" descr="Splunk - ThreatConnect | Smarter Security for Maximum Impact">
            <a:extLst>
              <a:ext uri="{FF2B5EF4-FFF2-40B4-BE49-F238E27FC236}">
                <a16:creationId xmlns:a16="http://schemas.microsoft.com/office/drawing/2014/main" id="{FD413B9F-9370-3DBF-FC39-DC00577BB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283" y="1489159"/>
            <a:ext cx="2925919" cy="21651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ambino pensieroso Immagini Vettoriali Stock | Depositphotos">
            <a:extLst>
              <a:ext uri="{FF2B5EF4-FFF2-40B4-BE49-F238E27FC236}">
                <a16:creationId xmlns:a16="http://schemas.microsoft.com/office/drawing/2014/main" id="{3FCAB01F-90DE-C37F-5486-7C84C5F46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036" y="2007024"/>
            <a:ext cx="2044212" cy="20442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sp>
        <p:nvSpPr>
          <p:cNvPr id="11" name="Freccia a destra 10">
            <a:extLst>
              <a:ext uri="{FF2B5EF4-FFF2-40B4-BE49-F238E27FC236}">
                <a16:creationId xmlns:a16="http://schemas.microsoft.com/office/drawing/2014/main" id="{2E9204F8-70AC-C9B5-C58A-3737B98EC24E}"/>
              </a:ext>
            </a:extLst>
          </p:cNvPr>
          <p:cNvSpPr/>
          <p:nvPr/>
        </p:nvSpPr>
        <p:spPr>
          <a:xfrm>
            <a:off x="3522546" y="2338937"/>
            <a:ext cx="1640551" cy="43609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6083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36"/>
                                        </p:tgtEl>
                                        <p:attrNameLst>
                                          <p:attrName>style.visibility</p:attrName>
                                        </p:attrNameLst>
                                      </p:cBhvr>
                                      <p:to>
                                        <p:strVal val="visible"/>
                                      </p:to>
                                    </p:set>
                                    <p:animEffect transition="in" filter="barn(inVertical)">
                                      <p:cBhvr>
                                        <p:cTn id="31" dur="500"/>
                                        <p:tgtEl>
                                          <p:spTgt spid="1036"/>
                                        </p:tgtEl>
                                      </p:cBhvr>
                                    </p:animEffect>
                                  </p:childTnLst>
                                </p:cTn>
                              </p:par>
                              <p:par>
                                <p:cTn id="32" presetID="16" presetClass="entr" presetSubtype="21"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barn(inVertical)">
                                      <p:cBhvr>
                                        <p:cTn id="34" dur="500"/>
                                        <p:tgtEl>
                                          <p:spTgt spid="1028"/>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16" presetClass="entr" presetSubtype="2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inVertical)">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2FB42AC-C21D-A7F8-493A-8F5962F0EE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11</a:t>
            </a:fld>
            <a:endParaRPr lang="it-IT"/>
          </a:p>
        </p:txBody>
      </p:sp>
      <p:sp>
        <p:nvSpPr>
          <p:cNvPr id="4" name="Rettangolo 3">
            <a:extLst>
              <a:ext uri="{FF2B5EF4-FFF2-40B4-BE49-F238E27FC236}">
                <a16:creationId xmlns:a16="http://schemas.microsoft.com/office/drawing/2014/main" id="{D4A7EC07-F9C1-F25C-67E5-DA43FDB5E21E}"/>
              </a:ext>
            </a:extLst>
          </p:cNvPr>
          <p:cNvSpPr/>
          <p:nvPr/>
        </p:nvSpPr>
        <p:spPr>
          <a:xfrm>
            <a:off x="2914830" y="-56272"/>
            <a:ext cx="2962670"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Conclusions</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sp>
        <p:nvSpPr>
          <p:cNvPr id="6" name="Rettangolo 5">
            <a:extLst>
              <a:ext uri="{FF2B5EF4-FFF2-40B4-BE49-F238E27FC236}">
                <a16:creationId xmlns:a16="http://schemas.microsoft.com/office/drawing/2014/main" id="{EA9EBAE0-60CD-4B7E-2207-6137F1D75243}"/>
              </a:ext>
            </a:extLst>
          </p:cNvPr>
          <p:cNvSpPr/>
          <p:nvPr/>
        </p:nvSpPr>
        <p:spPr>
          <a:xfrm>
            <a:off x="228600" y="728975"/>
            <a:ext cx="8584323" cy="1015663"/>
          </a:xfrm>
          <a:prstGeom prst="rect">
            <a:avLst/>
          </a:prstGeom>
          <a:noFill/>
        </p:spPr>
        <p:txBody>
          <a:bodyPr wrap="square" lIns="91440" tIns="45720" rIns="91440" bIns="45720">
            <a:spAutoFit/>
          </a:bodyPr>
          <a:lstStyle/>
          <a:p>
            <a:pPr algn="ctr"/>
            <a:r>
              <a:rPr lang="en-US" sz="2000" b="1" cap="none" spc="0" dirty="0">
                <a:ln w="12700" cmpd="sng">
                  <a:solidFill>
                    <a:schemeClr val="accent4"/>
                  </a:solidFill>
                  <a:prstDash val="solid"/>
                </a:ln>
                <a:solidFill>
                  <a:srgbClr val="FF0000"/>
                </a:solidFill>
                <a:effectLst>
                  <a:outerShdw blurRad="38100" dist="38100" dir="2700000" algn="tl">
                    <a:srgbClr val="000000">
                      <a:alpha val="43137"/>
                    </a:srgbClr>
                  </a:outerShdw>
                </a:effectLst>
              </a:rPr>
              <a:t>Splunk with HOLOS represent a natural evolution of the digital modernization process and becomes an integrated system to promote knowledge to the decision-makers of the client company.</a:t>
            </a:r>
            <a:endParaRPr lang="it-IT" sz="2000" b="1" cap="none" spc="0" dirty="0">
              <a:ln w="12700" cmpd="sng">
                <a:solidFill>
                  <a:schemeClr val="accent4"/>
                </a:solidFill>
                <a:prstDash val="solid"/>
              </a:ln>
              <a:solidFill>
                <a:srgbClr val="FF0000"/>
              </a:solidFill>
              <a:effectLst>
                <a:outerShdw blurRad="38100" dist="38100" dir="2700000" algn="tl">
                  <a:srgbClr val="000000">
                    <a:alpha val="43137"/>
                  </a:srgbClr>
                </a:outerShdw>
              </a:effectLst>
            </a:endParaRPr>
          </a:p>
        </p:txBody>
      </p:sp>
      <p:pic>
        <p:nvPicPr>
          <p:cNvPr id="7" name="Immagine 6">
            <a:extLst>
              <a:ext uri="{FF2B5EF4-FFF2-40B4-BE49-F238E27FC236}">
                <a16:creationId xmlns:a16="http://schemas.microsoft.com/office/drawing/2014/main" id="{9628FF64-C7A1-F961-313B-64CB0A548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92" y="3329452"/>
            <a:ext cx="1788024" cy="750384"/>
          </a:xfrm>
          <a:prstGeom prst="rect">
            <a:avLst/>
          </a:prstGeom>
        </p:spPr>
      </p:pic>
      <p:grpSp>
        <p:nvGrpSpPr>
          <p:cNvPr id="8" name="Group 18">
            <a:extLst>
              <a:ext uri="{FF2B5EF4-FFF2-40B4-BE49-F238E27FC236}">
                <a16:creationId xmlns:a16="http://schemas.microsoft.com/office/drawing/2014/main" id="{605C964E-4621-5D3F-E056-F5D620C39444}"/>
              </a:ext>
            </a:extLst>
          </p:cNvPr>
          <p:cNvGrpSpPr/>
          <p:nvPr/>
        </p:nvGrpSpPr>
        <p:grpSpPr>
          <a:xfrm>
            <a:off x="1135118" y="1726328"/>
            <a:ext cx="5477358" cy="3318638"/>
            <a:chOff x="2866932" y="1099097"/>
            <a:chExt cx="6610350" cy="3317585"/>
          </a:xfrm>
        </p:grpSpPr>
        <p:graphicFrame>
          <p:nvGraphicFramePr>
            <p:cNvPr id="9" name="Diagram 3">
              <a:extLst>
                <a:ext uri="{FF2B5EF4-FFF2-40B4-BE49-F238E27FC236}">
                  <a16:creationId xmlns:a16="http://schemas.microsoft.com/office/drawing/2014/main" id="{55C1C97D-7CE1-B801-B433-4AD739D32FB8}"/>
                </a:ext>
              </a:extLst>
            </p:cNvPr>
            <p:cNvGraphicFramePr/>
            <p:nvPr>
              <p:extLst>
                <p:ext uri="{D42A27DB-BD31-4B8C-83A1-F6EECF244321}">
                  <p14:modId xmlns:p14="http://schemas.microsoft.com/office/powerpoint/2010/main" val="1704612410"/>
                </p:ext>
              </p:extLst>
            </p:nvPr>
          </p:nvGraphicFramePr>
          <p:xfrm>
            <a:off x="2866932" y="1099097"/>
            <a:ext cx="6610350" cy="3317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10" descr="Remote learning science with solid fill">
              <a:extLst>
                <a:ext uri="{FF2B5EF4-FFF2-40B4-BE49-F238E27FC236}">
                  <a16:creationId xmlns:a16="http://schemas.microsoft.com/office/drawing/2014/main" id="{120CC2C7-AAB7-CB6A-2B6B-6E2DF88B92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7857" y="1467640"/>
              <a:ext cx="651600" cy="651600"/>
            </a:xfrm>
            <a:prstGeom prst="rect">
              <a:avLst/>
            </a:prstGeom>
          </p:spPr>
        </p:pic>
        <p:pic>
          <p:nvPicPr>
            <p:cNvPr id="11" name="Graphic 12" descr="Abacus with solid fill">
              <a:extLst>
                <a:ext uri="{FF2B5EF4-FFF2-40B4-BE49-F238E27FC236}">
                  <a16:creationId xmlns:a16="http://schemas.microsoft.com/office/drawing/2014/main" id="{D98C8672-A874-DAE1-0911-F5ECDB642E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45620" y="2433756"/>
              <a:ext cx="651600" cy="651600"/>
            </a:xfrm>
            <a:prstGeom prst="rect">
              <a:avLst/>
            </a:prstGeom>
          </p:spPr>
        </p:pic>
        <p:pic>
          <p:nvPicPr>
            <p:cNvPr id="12" name="Graphic 14" descr="Clipboard with solid fill">
              <a:extLst>
                <a:ext uri="{FF2B5EF4-FFF2-40B4-BE49-F238E27FC236}">
                  <a16:creationId xmlns:a16="http://schemas.microsoft.com/office/drawing/2014/main" id="{98542A16-C692-327A-82F0-4B2E44B4B13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15294" y="3394203"/>
              <a:ext cx="684131" cy="684131"/>
            </a:xfrm>
            <a:prstGeom prst="rect">
              <a:avLst/>
            </a:prstGeom>
          </p:spPr>
        </p:pic>
      </p:grpSp>
      <p:sp>
        <p:nvSpPr>
          <p:cNvPr id="13" name="TextBox 17">
            <a:extLst>
              <a:ext uri="{FF2B5EF4-FFF2-40B4-BE49-F238E27FC236}">
                <a16:creationId xmlns:a16="http://schemas.microsoft.com/office/drawing/2014/main" id="{00192982-B741-5498-EAE8-7AFBFE34CA32}"/>
              </a:ext>
            </a:extLst>
          </p:cNvPr>
          <p:cNvSpPr txBox="1"/>
          <p:nvPr/>
        </p:nvSpPr>
        <p:spPr>
          <a:xfrm>
            <a:off x="7417282" y="2928531"/>
            <a:ext cx="1724025" cy="1169551"/>
          </a:xfrm>
          <a:prstGeom prst="rect">
            <a:avLst/>
          </a:prstGeom>
          <a:noFill/>
          <a:ln>
            <a:solidFill>
              <a:schemeClr val="accent1"/>
            </a:solidFill>
          </a:ln>
        </p:spPr>
        <p:txBody>
          <a:bodyPr wrap="square">
            <a:spAutoFit/>
          </a:bodyPr>
          <a:lstStyle/>
          <a:p>
            <a:pPr>
              <a:spcBef>
                <a:spcPts val="600"/>
              </a:spcBef>
              <a:spcAft>
                <a:spcPts val="600"/>
              </a:spcAft>
            </a:pPr>
            <a:r>
              <a:rPr lang="en-US" dirty="0">
                <a:solidFill>
                  <a:schemeClr val="bg1"/>
                </a:solidFill>
                <a:latin typeface="Arial" panose="020B0604020202020204" pitchFamily="34" charset="0"/>
                <a:cs typeface="Arial" panose="020B0604020202020204" pitchFamily="34" charset="0"/>
              </a:rPr>
              <a:t>Savings in terms of dedicated resources and time to obtain information</a:t>
            </a:r>
            <a:endParaRPr lang="it-IT" sz="1800" dirty="0">
              <a:solidFill>
                <a:schemeClr val="bg1"/>
              </a:solidFill>
              <a:latin typeface="Arial" panose="020B0604020202020204" pitchFamily="34" charset="0"/>
              <a:cs typeface="Arial" panose="020B0604020202020204" pitchFamily="34" charset="0"/>
            </a:endParaRPr>
          </a:p>
        </p:txBody>
      </p:sp>
      <p:sp>
        <p:nvSpPr>
          <p:cNvPr id="14" name="Arrow: Striped Right 16">
            <a:extLst>
              <a:ext uri="{FF2B5EF4-FFF2-40B4-BE49-F238E27FC236}">
                <a16:creationId xmlns:a16="http://schemas.microsoft.com/office/drawing/2014/main" id="{F0886A53-49CB-E49C-0843-595FBA8E8DE1}"/>
              </a:ext>
            </a:extLst>
          </p:cNvPr>
          <p:cNvSpPr/>
          <p:nvPr/>
        </p:nvSpPr>
        <p:spPr>
          <a:xfrm>
            <a:off x="6586548" y="3103290"/>
            <a:ext cx="793599" cy="5753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extBox 21">
            <a:extLst>
              <a:ext uri="{FF2B5EF4-FFF2-40B4-BE49-F238E27FC236}">
                <a16:creationId xmlns:a16="http://schemas.microsoft.com/office/drawing/2014/main" id="{34F105DF-0AB0-8A8D-A0FA-374B65638BC7}"/>
              </a:ext>
            </a:extLst>
          </p:cNvPr>
          <p:cNvSpPr txBox="1"/>
          <p:nvPr/>
        </p:nvSpPr>
        <p:spPr>
          <a:xfrm>
            <a:off x="7409721" y="2333172"/>
            <a:ext cx="1724025" cy="523220"/>
          </a:xfrm>
          <a:prstGeom prst="rect">
            <a:avLst/>
          </a:prstGeom>
          <a:noFill/>
        </p:spPr>
        <p:txBody>
          <a:bodyPr wrap="square">
            <a:spAutoFit/>
          </a:bodyPr>
          <a:lstStyle/>
          <a:p>
            <a:pPr algn="ctr">
              <a:spcBef>
                <a:spcPts val="600"/>
              </a:spcBef>
              <a:spcAft>
                <a:spcPts val="600"/>
              </a:spcAft>
            </a:pPr>
            <a:r>
              <a:rPr lang="it-IT" sz="2800" b="1" dirty="0" err="1">
                <a:solidFill>
                  <a:schemeClr val="bg1"/>
                </a:solidFill>
                <a:latin typeface="Arial" panose="020B0604020202020204" pitchFamily="34" charset="0"/>
                <a:cs typeface="Arial" panose="020B0604020202020204" pitchFamily="34" charset="0"/>
              </a:rPr>
              <a:t>Result</a:t>
            </a:r>
            <a:endParaRPr lang="it-IT" sz="2800" b="1" dirty="0">
              <a:solidFill>
                <a:schemeClr val="bg1"/>
              </a:solidFill>
              <a:latin typeface="Arial" panose="020B0604020202020204" pitchFamily="34" charset="0"/>
              <a:cs typeface="Arial" panose="020B0604020202020204" pitchFamily="34" charset="0"/>
            </a:endParaRPr>
          </a:p>
        </p:txBody>
      </p:sp>
      <p:pic>
        <p:nvPicPr>
          <p:cNvPr id="18" name="Picture 4" descr="Splunk - ThreatConnect | Smarter Security for Maximum Impact">
            <a:extLst>
              <a:ext uri="{FF2B5EF4-FFF2-40B4-BE49-F238E27FC236}">
                <a16:creationId xmlns:a16="http://schemas.microsoft.com/office/drawing/2014/main" id="{767A50B3-67C4-D2B2-FD85-33D99EC030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31" y="2545376"/>
            <a:ext cx="1529892" cy="113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0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aphicFrame>
        <p:nvGraphicFramePr>
          <p:cNvPr id="2" name="Diagramma 1">
            <a:extLst>
              <a:ext uri="{FF2B5EF4-FFF2-40B4-BE49-F238E27FC236}">
                <a16:creationId xmlns:a16="http://schemas.microsoft.com/office/drawing/2014/main" id="{AA76AAA9-2259-F8A7-E594-B93BD53218BC}"/>
              </a:ext>
            </a:extLst>
          </p:cNvPr>
          <p:cNvGraphicFramePr/>
          <p:nvPr>
            <p:extLst>
              <p:ext uri="{D42A27DB-BD31-4B8C-83A1-F6EECF244321}">
                <p14:modId xmlns:p14="http://schemas.microsoft.com/office/powerpoint/2010/main" val="1863918825"/>
              </p:ext>
            </p:extLst>
          </p:nvPr>
        </p:nvGraphicFramePr>
        <p:xfrm>
          <a:off x="5466" y="-1042869"/>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1" name="Google Shape;21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12" name="Picture 11">
            <a:extLst>
              <a:ext uri="{FF2B5EF4-FFF2-40B4-BE49-F238E27FC236}">
                <a16:creationId xmlns:a16="http://schemas.microsoft.com/office/drawing/2014/main" id="{D4D23C03-43FC-99E7-3483-77A8C1504A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4757" y="3138757"/>
            <a:ext cx="1946698" cy="1972369"/>
          </a:xfrm>
          <a:prstGeom prst="rect">
            <a:avLst/>
          </a:prstGeom>
        </p:spPr>
      </p:pic>
      <p:grpSp>
        <p:nvGrpSpPr>
          <p:cNvPr id="195" name="Gruppo 194">
            <a:extLst>
              <a:ext uri="{FF2B5EF4-FFF2-40B4-BE49-F238E27FC236}">
                <a16:creationId xmlns:a16="http://schemas.microsoft.com/office/drawing/2014/main" id="{32F48E31-6262-DEF1-7B65-1D560D6A327C}"/>
              </a:ext>
            </a:extLst>
          </p:cNvPr>
          <p:cNvGrpSpPr/>
          <p:nvPr/>
        </p:nvGrpSpPr>
        <p:grpSpPr>
          <a:xfrm>
            <a:off x="-1" y="2700839"/>
            <a:ext cx="1223889" cy="2119351"/>
            <a:chOff x="-1" y="2700839"/>
            <a:chExt cx="1223889" cy="2119351"/>
          </a:xfrm>
        </p:grpSpPr>
        <p:sp>
          <p:nvSpPr>
            <p:cNvPr id="3" name="Rettangolo 2">
              <a:extLst>
                <a:ext uri="{FF2B5EF4-FFF2-40B4-BE49-F238E27FC236}">
                  <a16:creationId xmlns:a16="http://schemas.microsoft.com/office/drawing/2014/main" id="{25927107-775E-9CA4-CD5A-F75BB6DCD43D}"/>
                </a:ext>
              </a:extLst>
            </p:cNvPr>
            <p:cNvSpPr/>
            <p:nvPr/>
          </p:nvSpPr>
          <p:spPr>
            <a:xfrm>
              <a:off x="-1" y="2726865"/>
              <a:ext cx="1223889" cy="2093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endParaRPr lang="en-US" sz="1100" dirty="0"/>
            </a:p>
            <a:p>
              <a:pPr algn="just">
                <a:spcBef>
                  <a:spcPts val="600"/>
                </a:spcBef>
              </a:pPr>
              <a:endParaRPr lang="en-US" sz="1100" dirty="0"/>
            </a:p>
            <a:p>
              <a:pPr algn="just">
                <a:spcBef>
                  <a:spcPts val="600"/>
                </a:spcBef>
              </a:pPr>
              <a:endParaRPr lang="en-US" sz="1100" dirty="0"/>
            </a:p>
            <a:p>
              <a:pPr algn="just">
                <a:spcBef>
                  <a:spcPts val="600"/>
                </a:spcBef>
              </a:pPr>
              <a:r>
                <a:rPr lang="en-US" sz="1100" dirty="0"/>
                <a:t>A pressing need on the part of some customers</a:t>
              </a:r>
            </a:p>
            <a:p>
              <a:pPr algn="just">
                <a:spcBef>
                  <a:spcPts val="600"/>
                </a:spcBef>
              </a:pPr>
              <a:r>
                <a:rPr lang="en-US" sz="1100" dirty="0"/>
                <a:t>Willingness to create a niche product that meets these needs</a:t>
              </a:r>
              <a:endParaRPr lang="it-IT" sz="1100" dirty="0"/>
            </a:p>
          </p:txBody>
        </p:sp>
        <p:pic>
          <p:nvPicPr>
            <p:cNvPr id="15" name="Elemento grafico 14" descr="Lampadina e ingranaggio con riempimento a tinta unita">
              <a:extLst>
                <a:ext uri="{FF2B5EF4-FFF2-40B4-BE49-F238E27FC236}">
                  <a16:creationId xmlns:a16="http://schemas.microsoft.com/office/drawing/2014/main" id="{EBC88FB8-575C-FA22-43AB-7E28C641D1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7883" y="2700839"/>
              <a:ext cx="764987" cy="764987"/>
            </a:xfrm>
            <a:prstGeom prst="rect">
              <a:avLst/>
            </a:prstGeom>
          </p:spPr>
        </p:pic>
      </p:grpSp>
      <p:grpSp>
        <p:nvGrpSpPr>
          <p:cNvPr id="204" name="Gruppo 203">
            <a:extLst>
              <a:ext uri="{FF2B5EF4-FFF2-40B4-BE49-F238E27FC236}">
                <a16:creationId xmlns:a16="http://schemas.microsoft.com/office/drawing/2014/main" id="{5C3BFE3B-25B8-527F-B596-68885825F1C0}"/>
              </a:ext>
            </a:extLst>
          </p:cNvPr>
          <p:cNvGrpSpPr/>
          <p:nvPr/>
        </p:nvGrpSpPr>
        <p:grpSpPr>
          <a:xfrm>
            <a:off x="2655277" y="2389258"/>
            <a:ext cx="1111349" cy="2116492"/>
            <a:chOff x="2335237" y="2389258"/>
            <a:chExt cx="1111349" cy="2116492"/>
          </a:xfrm>
        </p:grpSpPr>
        <p:sp>
          <p:nvSpPr>
            <p:cNvPr id="7" name="Rettangolo 6">
              <a:extLst>
                <a:ext uri="{FF2B5EF4-FFF2-40B4-BE49-F238E27FC236}">
                  <a16:creationId xmlns:a16="http://schemas.microsoft.com/office/drawing/2014/main" id="{CB0D56A6-BA5F-F6EF-FEE1-9CB682B6FB55}"/>
                </a:ext>
              </a:extLst>
            </p:cNvPr>
            <p:cNvSpPr/>
            <p:nvPr/>
          </p:nvSpPr>
          <p:spPr>
            <a:xfrm>
              <a:off x="2335237" y="2396611"/>
              <a:ext cx="1111349" cy="21091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r>
                <a:rPr lang="it-IT" sz="1100" dirty="0" err="1"/>
                <a:t>Problem</a:t>
              </a:r>
              <a:r>
                <a:rPr lang="it-IT" sz="1100" dirty="0"/>
                <a:t> </a:t>
              </a:r>
              <a:r>
                <a:rPr lang="it-IT" sz="1100" dirty="0" err="1"/>
                <a:t>analysys</a:t>
              </a:r>
              <a:endParaRPr lang="it-IT" sz="1100" dirty="0"/>
            </a:p>
            <a:p>
              <a:pPr algn="just">
                <a:spcBef>
                  <a:spcPts val="600"/>
                </a:spcBef>
              </a:pPr>
              <a:r>
                <a:rPr lang="it-IT" sz="1100" dirty="0"/>
                <a:t>Solution global design</a:t>
              </a:r>
            </a:p>
          </p:txBody>
        </p:sp>
        <p:pic>
          <p:nvPicPr>
            <p:cNvPr id="20" name="Elemento grafico 19" descr="Lente di ingrandimento con riempimento a tinta unita">
              <a:extLst>
                <a:ext uri="{FF2B5EF4-FFF2-40B4-BE49-F238E27FC236}">
                  <a16:creationId xmlns:a16="http://schemas.microsoft.com/office/drawing/2014/main" id="{86FB810E-BA3A-72F7-8620-3CDBE2106E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85655" y="2389258"/>
              <a:ext cx="706807" cy="706807"/>
            </a:xfrm>
            <a:prstGeom prst="rect">
              <a:avLst/>
            </a:prstGeom>
          </p:spPr>
        </p:pic>
      </p:grpSp>
      <p:grpSp>
        <p:nvGrpSpPr>
          <p:cNvPr id="196" name="Gruppo 195">
            <a:extLst>
              <a:ext uri="{FF2B5EF4-FFF2-40B4-BE49-F238E27FC236}">
                <a16:creationId xmlns:a16="http://schemas.microsoft.com/office/drawing/2014/main" id="{BBF79C1F-A621-6756-0663-E180F3CCAC09}"/>
              </a:ext>
            </a:extLst>
          </p:cNvPr>
          <p:cNvGrpSpPr/>
          <p:nvPr/>
        </p:nvGrpSpPr>
        <p:grpSpPr>
          <a:xfrm>
            <a:off x="1383908" y="2560524"/>
            <a:ext cx="1111349" cy="2093325"/>
            <a:chOff x="1223888" y="2560524"/>
            <a:chExt cx="1111349" cy="2093325"/>
          </a:xfrm>
        </p:grpSpPr>
        <p:sp>
          <p:nvSpPr>
            <p:cNvPr id="5" name="Rettangolo 4">
              <a:extLst>
                <a:ext uri="{FF2B5EF4-FFF2-40B4-BE49-F238E27FC236}">
                  <a16:creationId xmlns:a16="http://schemas.microsoft.com/office/drawing/2014/main" id="{DCE895AD-AC70-ECFF-C9EF-7171FE690D04}"/>
                </a:ext>
              </a:extLst>
            </p:cNvPr>
            <p:cNvSpPr/>
            <p:nvPr/>
          </p:nvSpPr>
          <p:spPr>
            <a:xfrm>
              <a:off x="1223888" y="2560524"/>
              <a:ext cx="1111349" cy="2093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r>
                <a:rPr lang="it-IT" sz="1100" dirty="0" err="1"/>
                <a:t>Requisites</a:t>
              </a:r>
              <a:r>
                <a:rPr lang="it-IT" sz="1100" dirty="0"/>
                <a:t> </a:t>
              </a:r>
              <a:r>
                <a:rPr lang="it-IT" sz="1100" dirty="0" err="1"/>
                <a:t>definition</a:t>
              </a:r>
              <a:endParaRPr lang="it-IT" sz="1100" dirty="0"/>
            </a:p>
          </p:txBody>
        </p:sp>
        <p:pic>
          <p:nvPicPr>
            <p:cNvPr id="22" name="Elemento grafico 21" descr="Elenco di controllo con riempimento a tinta unita">
              <a:extLst>
                <a:ext uri="{FF2B5EF4-FFF2-40B4-BE49-F238E27FC236}">
                  <a16:creationId xmlns:a16="http://schemas.microsoft.com/office/drawing/2014/main" id="{6E63B0AC-A5E3-5387-382D-3E250BD93D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06770" y="2590118"/>
              <a:ext cx="745582" cy="745582"/>
            </a:xfrm>
            <a:prstGeom prst="rect">
              <a:avLst/>
            </a:prstGeom>
          </p:spPr>
        </p:pic>
      </p:grpSp>
      <p:grpSp>
        <p:nvGrpSpPr>
          <p:cNvPr id="198" name="Gruppo 197">
            <a:extLst>
              <a:ext uri="{FF2B5EF4-FFF2-40B4-BE49-F238E27FC236}">
                <a16:creationId xmlns:a16="http://schemas.microsoft.com/office/drawing/2014/main" id="{62673C60-1640-28A7-9473-20CC66997F4B}"/>
              </a:ext>
            </a:extLst>
          </p:cNvPr>
          <p:cNvGrpSpPr/>
          <p:nvPr/>
        </p:nvGrpSpPr>
        <p:grpSpPr>
          <a:xfrm>
            <a:off x="3941886" y="2224242"/>
            <a:ext cx="1111349" cy="2109139"/>
            <a:chOff x="3446586" y="2224242"/>
            <a:chExt cx="1111349" cy="2109139"/>
          </a:xfrm>
        </p:grpSpPr>
        <p:sp>
          <p:nvSpPr>
            <p:cNvPr id="8" name="Rettangolo 7">
              <a:extLst>
                <a:ext uri="{FF2B5EF4-FFF2-40B4-BE49-F238E27FC236}">
                  <a16:creationId xmlns:a16="http://schemas.microsoft.com/office/drawing/2014/main" id="{51EC1EDC-B07E-0D65-F262-76E8CDAF87EC}"/>
                </a:ext>
              </a:extLst>
            </p:cNvPr>
            <p:cNvSpPr/>
            <p:nvPr/>
          </p:nvSpPr>
          <p:spPr>
            <a:xfrm>
              <a:off x="3446586" y="2224242"/>
              <a:ext cx="1111349" cy="210913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endParaRPr lang="it-IT" sz="1100" dirty="0"/>
            </a:p>
            <a:p>
              <a:pPr algn="just">
                <a:spcBef>
                  <a:spcPts val="600"/>
                </a:spcBef>
              </a:pPr>
              <a:r>
                <a:rPr lang="it-IT" sz="1100" dirty="0"/>
                <a:t>Model </a:t>
              </a:r>
              <a:r>
                <a:rPr lang="it-IT" sz="1100" dirty="0" err="1"/>
                <a:t>definition</a:t>
              </a:r>
              <a:endParaRPr lang="it-IT" sz="1100" dirty="0"/>
            </a:p>
            <a:p>
              <a:pPr algn="just">
                <a:spcBef>
                  <a:spcPts val="600"/>
                </a:spcBef>
              </a:pPr>
              <a:r>
                <a:rPr lang="it-IT" sz="1100" dirty="0" err="1"/>
                <a:t>Conceptual</a:t>
              </a:r>
              <a:r>
                <a:rPr lang="it-IT" sz="1100" dirty="0"/>
                <a:t> design</a:t>
              </a:r>
            </a:p>
          </p:txBody>
        </p:sp>
        <p:pic>
          <p:nvPicPr>
            <p:cNvPr id="24" name="Elemento grafico 23" descr="Figura disegnata con riempimento a tinta unita">
              <a:extLst>
                <a:ext uri="{FF2B5EF4-FFF2-40B4-BE49-F238E27FC236}">
                  <a16:creationId xmlns:a16="http://schemas.microsoft.com/office/drawing/2014/main" id="{165B51B6-2B28-15E9-6A26-79A04B1458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21019" y="2272050"/>
              <a:ext cx="625895" cy="625895"/>
            </a:xfrm>
            <a:prstGeom prst="rect">
              <a:avLst/>
            </a:prstGeom>
          </p:spPr>
        </p:pic>
      </p:grpSp>
      <p:grpSp>
        <p:nvGrpSpPr>
          <p:cNvPr id="199" name="Gruppo 198">
            <a:extLst>
              <a:ext uri="{FF2B5EF4-FFF2-40B4-BE49-F238E27FC236}">
                <a16:creationId xmlns:a16="http://schemas.microsoft.com/office/drawing/2014/main" id="{33DB5D15-9DA0-B61B-81DC-2164FE579979}"/>
              </a:ext>
            </a:extLst>
          </p:cNvPr>
          <p:cNvGrpSpPr/>
          <p:nvPr/>
        </p:nvGrpSpPr>
        <p:grpSpPr>
          <a:xfrm>
            <a:off x="5236115" y="2014449"/>
            <a:ext cx="1111349" cy="2130560"/>
            <a:chOff x="4557935" y="2014449"/>
            <a:chExt cx="1111349" cy="2130560"/>
          </a:xfrm>
        </p:grpSpPr>
        <p:sp>
          <p:nvSpPr>
            <p:cNvPr id="9" name="Rettangolo 8">
              <a:extLst>
                <a:ext uri="{FF2B5EF4-FFF2-40B4-BE49-F238E27FC236}">
                  <a16:creationId xmlns:a16="http://schemas.microsoft.com/office/drawing/2014/main" id="{789C0D34-AB26-D696-706B-83B6733A25C0}"/>
                </a:ext>
              </a:extLst>
            </p:cNvPr>
            <p:cNvSpPr/>
            <p:nvPr/>
          </p:nvSpPr>
          <p:spPr>
            <a:xfrm>
              <a:off x="4557935" y="2035870"/>
              <a:ext cx="1111349" cy="21091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endParaRPr lang="it-IT" sz="1100" dirty="0"/>
            </a:p>
            <a:p>
              <a:pPr algn="just">
                <a:spcBef>
                  <a:spcPts val="600"/>
                </a:spcBef>
              </a:pPr>
              <a:endParaRPr lang="it-IT" sz="1100" dirty="0"/>
            </a:p>
            <a:p>
              <a:pPr algn="just">
                <a:spcBef>
                  <a:spcPts val="600"/>
                </a:spcBef>
              </a:pPr>
              <a:endParaRPr lang="it-IT" sz="1100" dirty="0"/>
            </a:p>
            <a:p>
              <a:pPr algn="just">
                <a:spcBef>
                  <a:spcPts val="600"/>
                </a:spcBef>
              </a:pPr>
              <a:r>
                <a:rPr lang="it-IT" sz="1100" dirty="0" err="1"/>
                <a:t>Identification</a:t>
              </a:r>
              <a:r>
                <a:rPr lang="it-IT" sz="1100" dirty="0"/>
                <a:t> of customers with </a:t>
              </a:r>
              <a:r>
                <a:rPr lang="it-IT" sz="1100" dirty="0" err="1"/>
                <a:t>requirements</a:t>
              </a:r>
              <a:r>
                <a:rPr lang="it-IT" sz="1100" dirty="0"/>
                <a:t> </a:t>
              </a:r>
              <a:r>
                <a:rPr lang="it-IT" sz="1100" dirty="0" err="1"/>
                <a:t>solvable</a:t>
              </a:r>
              <a:r>
                <a:rPr lang="it-IT" sz="1100" dirty="0"/>
                <a:t> with </a:t>
              </a:r>
              <a:r>
                <a:rPr lang="it-IT" sz="1100" dirty="0" err="1"/>
                <a:t>Holos</a:t>
              </a:r>
              <a:endParaRPr lang="it-IT" sz="1100" dirty="0"/>
            </a:p>
          </p:txBody>
        </p:sp>
        <p:pic>
          <p:nvPicPr>
            <p:cNvPr id="26" name="Elemento grafico 25" descr="Pubblico di riferimento con riempimento a tinta unita">
              <a:extLst>
                <a:ext uri="{FF2B5EF4-FFF2-40B4-BE49-F238E27FC236}">
                  <a16:creationId xmlns:a16="http://schemas.microsoft.com/office/drawing/2014/main" id="{C5BA51D9-5E88-DFE8-663E-21B5C67A84D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790765" y="2014449"/>
              <a:ext cx="645687" cy="645687"/>
            </a:xfrm>
            <a:prstGeom prst="rect">
              <a:avLst/>
            </a:prstGeom>
          </p:spPr>
        </p:pic>
      </p:grpSp>
      <p:grpSp>
        <p:nvGrpSpPr>
          <p:cNvPr id="203" name="Gruppo 202">
            <a:extLst>
              <a:ext uri="{FF2B5EF4-FFF2-40B4-BE49-F238E27FC236}">
                <a16:creationId xmlns:a16="http://schemas.microsoft.com/office/drawing/2014/main" id="{4AC9E9EE-F014-862B-CF2F-A24A9318C802}"/>
              </a:ext>
            </a:extLst>
          </p:cNvPr>
          <p:cNvGrpSpPr/>
          <p:nvPr/>
        </p:nvGrpSpPr>
        <p:grpSpPr>
          <a:xfrm>
            <a:off x="6537964" y="1812859"/>
            <a:ext cx="1111349" cy="2122677"/>
            <a:chOff x="5669284" y="1812859"/>
            <a:chExt cx="1111349" cy="2122677"/>
          </a:xfrm>
        </p:grpSpPr>
        <p:sp>
          <p:nvSpPr>
            <p:cNvPr id="10" name="Rettangolo 9">
              <a:extLst>
                <a:ext uri="{FF2B5EF4-FFF2-40B4-BE49-F238E27FC236}">
                  <a16:creationId xmlns:a16="http://schemas.microsoft.com/office/drawing/2014/main" id="{3CE26B77-5973-733C-CF58-ECD661B1BEFB}"/>
                </a:ext>
              </a:extLst>
            </p:cNvPr>
            <p:cNvSpPr/>
            <p:nvPr/>
          </p:nvSpPr>
          <p:spPr>
            <a:xfrm>
              <a:off x="5669284" y="1821288"/>
              <a:ext cx="1111349" cy="211424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endParaRPr lang="it-IT" sz="1100" dirty="0"/>
            </a:p>
            <a:p>
              <a:pPr algn="just">
                <a:spcBef>
                  <a:spcPts val="600"/>
                </a:spcBef>
              </a:pPr>
              <a:endParaRPr lang="it-IT" sz="1100" dirty="0"/>
            </a:p>
            <a:p>
              <a:pPr algn="just">
                <a:spcBef>
                  <a:spcPts val="600"/>
                </a:spcBef>
              </a:pPr>
              <a:r>
                <a:rPr lang="it-IT" sz="1100" dirty="0"/>
                <a:t>Technical design of the </a:t>
              </a:r>
              <a:r>
                <a:rPr lang="it-IT" sz="1100" dirty="0" err="1"/>
                <a:t>solution</a:t>
              </a:r>
              <a:endParaRPr lang="it-IT" sz="1100" dirty="0"/>
            </a:p>
            <a:p>
              <a:pPr algn="just">
                <a:spcBef>
                  <a:spcPts val="600"/>
                </a:spcBef>
              </a:pPr>
              <a:r>
                <a:rPr lang="it-IT" sz="1100" dirty="0" err="1"/>
                <a:t>Modules</a:t>
              </a:r>
              <a:r>
                <a:rPr lang="it-IT" sz="1100" dirty="0"/>
                <a:t> design</a:t>
              </a:r>
            </a:p>
            <a:p>
              <a:pPr algn="just">
                <a:spcBef>
                  <a:spcPts val="600"/>
                </a:spcBef>
              </a:pPr>
              <a:r>
                <a:rPr lang="it-IT" sz="1100" dirty="0"/>
                <a:t>Dashboard design</a:t>
              </a:r>
            </a:p>
          </p:txBody>
        </p:sp>
        <p:pic>
          <p:nvPicPr>
            <p:cNvPr id="28" name="Elemento grafico 27" descr="Interfaccia utente/Esperienza utente con riempimento a tinta unita">
              <a:extLst>
                <a:ext uri="{FF2B5EF4-FFF2-40B4-BE49-F238E27FC236}">
                  <a16:creationId xmlns:a16="http://schemas.microsoft.com/office/drawing/2014/main" id="{E3116E62-350E-1F4B-3CD3-49CBDE4893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77384" y="1812859"/>
              <a:ext cx="586874" cy="586874"/>
            </a:xfrm>
            <a:prstGeom prst="rect">
              <a:avLst/>
            </a:prstGeom>
          </p:spPr>
        </p:pic>
      </p:grpSp>
      <p:grpSp>
        <p:nvGrpSpPr>
          <p:cNvPr id="201" name="Gruppo 200">
            <a:extLst>
              <a:ext uri="{FF2B5EF4-FFF2-40B4-BE49-F238E27FC236}">
                <a16:creationId xmlns:a16="http://schemas.microsoft.com/office/drawing/2014/main" id="{E9CAD627-4595-580C-83BC-F08C84A4CC95}"/>
              </a:ext>
            </a:extLst>
          </p:cNvPr>
          <p:cNvGrpSpPr/>
          <p:nvPr/>
        </p:nvGrpSpPr>
        <p:grpSpPr>
          <a:xfrm>
            <a:off x="7862673" y="1611815"/>
            <a:ext cx="1111349" cy="2080954"/>
            <a:chOff x="6780633" y="1611815"/>
            <a:chExt cx="1111349" cy="2080954"/>
          </a:xfrm>
        </p:grpSpPr>
        <p:sp>
          <p:nvSpPr>
            <p:cNvPr id="11" name="Rettangolo 10">
              <a:extLst>
                <a:ext uri="{FF2B5EF4-FFF2-40B4-BE49-F238E27FC236}">
                  <a16:creationId xmlns:a16="http://schemas.microsoft.com/office/drawing/2014/main" id="{E27C0F69-AE0D-B4A6-DD20-CFE7421F62B3}"/>
                </a:ext>
              </a:extLst>
            </p:cNvPr>
            <p:cNvSpPr/>
            <p:nvPr/>
          </p:nvSpPr>
          <p:spPr>
            <a:xfrm>
              <a:off x="6780633" y="1611815"/>
              <a:ext cx="1111349" cy="208095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600"/>
                </a:spcBef>
              </a:pPr>
              <a:endParaRPr lang="it-IT" sz="1100" dirty="0"/>
            </a:p>
            <a:p>
              <a:pPr algn="just">
                <a:spcBef>
                  <a:spcPts val="600"/>
                </a:spcBef>
              </a:pPr>
              <a:endParaRPr lang="it-IT" sz="1100" dirty="0"/>
            </a:p>
            <a:p>
              <a:pPr algn="just">
                <a:spcBef>
                  <a:spcPts val="600"/>
                </a:spcBef>
              </a:pPr>
              <a:endParaRPr lang="it-IT" sz="1100" dirty="0"/>
            </a:p>
            <a:p>
              <a:pPr algn="just">
                <a:spcBef>
                  <a:spcPts val="600"/>
                </a:spcBef>
              </a:pPr>
              <a:r>
                <a:rPr lang="it-IT" sz="1100" dirty="0"/>
                <a:t>Development of the </a:t>
              </a:r>
              <a:r>
                <a:rPr lang="it-IT" sz="1100" dirty="0" err="1"/>
                <a:t>modules</a:t>
              </a:r>
              <a:r>
                <a:rPr lang="it-IT" sz="1100" dirty="0"/>
                <a:t> </a:t>
              </a:r>
              <a:r>
                <a:rPr lang="it-IT" sz="1100" dirty="0" err="1"/>
                <a:t>using</a:t>
              </a:r>
              <a:r>
                <a:rPr lang="it-IT" sz="1100" dirty="0"/>
                <a:t> Splunk Enterprise</a:t>
              </a:r>
            </a:p>
          </p:txBody>
        </p:sp>
        <p:pic>
          <p:nvPicPr>
            <p:cNvPr id="30" name="Elemento grafico 29" descr="Programmatrice con riempimento a tinta unita">
              <a:extLst>
                <a:ext uri="{FF2B5EF4-FFF2-40B4-BE49-F238E27FC236}">
                  <a16:creationId xmlns:a16="http://schemas.microsoft.com/office/drawing/2014/main" id="{D3703ECB-3E60-00F0-9D00-1BFCEB12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01017" y="1722812"/>
              <a:ext cx="550309" cy="550309"/>
            </a:xfrm>
            <a:prstGeom prst="rect">
              <a:avLst/>
            </a:prstGeom>
          </p:spPr>
        </p:pic>
      </p:grpSp>
      <p:sp>
        <p:nvSpPr>
          <p:cNvPr id="194" name="Rettangolo 193">
            <a:extLst>
              <a:ext uri="{FF2B5EF4-FFF2-40B4-BE49-F238E27FC236}">
                <a16:creationId xmlns:a16="http://schemas.microsoft.com/office/drawing/2014/main" id="{FE1455E4-3C12-FB23-FB49-C7FB8463581E}"/>
              </a:ext>
            </a:extLst>
          </p:cNvPr>
          <p:cNvSpPr/>
          <p:nvPr/>
        </p:nvSpPr>
        <p:spPr>
          <a:xfrm>
            <a:off x="2332138" y="-56272"/>
            <a:ext cx="4128054"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The Idea </a:t>
            </a:r>
            <a:r>
              <a:rPr lang="it-IT" sz="4800" b="1" dirty="0" err="1">
                <a:solidFill>
                  <a:srgbClr val="FFFF00"/>
                </a:solidFill>
                <a:effectLst>
                  <a:outerShdw blurRad="38100" dist="38100" dir="2700000" algn="tl">
                    <a:srgbClr val="000000">
                      <a:alpha val="43137"/>
                    </a:srgbClr>
                  </a:outerShdw>
                </a:effectLst>
                <a:latin typeface="Bangers"/>
                <a:sym typeface="Bangers"/>
              </a:rPr>
              <a:t>Evolution</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spTree>
    <p:extLst>
      <p:ext uri="{BB962C8B-B14F-4D97-AF65-F5344CB8AC3E}">
        <p14:creationId xmlns:p14="http://schemas.microsoft.com/office/powerpoint/2010/main" val="10699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graphicEl>
                                              <a:dgm id="{ED9BD5EE-D61B-4789-B43E-8058F3CE4B2A}"/>
                                            </p:graphicEl>
                                          </p:spTgt>
                                        </p:tgtEl>
                                        <p:attrNameLst>
                                          <p:attrName>style.visibility</p:attrName>
                                        </p:attrNameLst>
                                      </p:cBhvr>
                                      <p:to>
                                        <p:strVal val="visible"/>
                                      </p:to>
                                    </p:set>
                                    <p:animEffect transition="in" filter="barn(inVertical)">
                                      <p:cBhvr>
                                        <p:cTn id="7" dur="500"/>
                                        <p:tgtEl>
                                          <p:spTgt spid="2">
                                            <p:graphicEl>
                                              <a:dgm id="{ED9BD5EE-D61B-4789-B43E-8058F3CE4B2A}"/>
                                            </p:graphic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barn(inVertical)">
                                      <p:cBhvr>
                                        <p:cTn id="10" dur="500"/>
                                        <p:tgtEl>
                                          <p:spTgt spid="19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graphicEl>
                                              <a:dgm id="{B715E5E2-0C52-480B-99EF-967C6B105975}"/>
                                            </p:graphicEl>
                                          </p:spTgt>
                                        </p:tgtEl>
                                        <p:attrNameLst>
                                          <p:attrName>style.visibility</p:attrName>
                                        </p:attrNameLst>
                                      </p:cBhvr>
                                      <p:to>
                                        <p:strVal val="visible"/>
                                      </p:to>
                                    </p:set>
                                    <p:animEffect transition="in" filter="barn(inVertical)">
                                      <p:cBhvr>
                                        <p:cTn id="15" dur="500"/>
                                        <p:tgtEl>
                                          <p:spTgt spid="2">
                                            <p:graphicEl>
                                              <a:dgm id="{B715E5E2-0C52-480B-99EF-967C6B105975}"/>
                                            </p:graphic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wipe(down)">
                                      <p:cBhvr>
                                        <p:cTn id="18" dur="500"/>
                                        <p:tgtEl>
                                          <p:spTgt spid="19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
                                            <p:graphicEl>
                                              <a:dgm id="{A42B5E46-C85B-4555-970B-9EA2829D96B6}"/>
                                            </p:graphicEl>
                                          </p:spTgt>
                                        </p:tgtEl>
                                        <p:attrNameLst>
                                          <p:attrName>style.visibility</p:attrName>
                                        </p:attrNameLst>
                                      </p:cBhvr>
                                      <p:to>
                                        <p:strVal val="visible"/>
                                      </p:to>
                                    </p:set>
                                    <p:animEffect transition="in" filter="barn(inVertical)">
                                      <p:cBhvr>
                                        <p:cTn id="23" dur="500"/>
                                        <p:tgtEl>
                                          <p:spTgt spid="2">
                                            <p:graphicEl>
                                              <a:dgm id="{A42B5E46-C85B-4555-970B-9EA2829D96B6}"/>
                                            </p:graphic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204"/>
                                        </p:tgtEl>
                                        <p:attrNameLst>
                                          <p:attrName>style.visibility</p:attrName>
                                        </p:attrNameLst>
                                      </p:cBhvr>
                                      <p:to>
                                        <p:strVal val="visible"/>
                                      </p:to>
                                    </p:set>
                                    <p:animEffect transition="in" filter="barn(inVertical)">
                                      <p:cBhvr>
                                        <p:cTn id="26" dur="500"/>
                                        <p:tgtEl>
                                          <p:spTgt spid="20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
                                            <p:graphicEl>
                                              <a:dgm id="{0DF293DA-E20F-4C85-A0F5-FDDC21736509}"/>
                                            </p:graphicEl>
                                          </p:spTgt>
                                        </p:tgtEl>
                                        <p:attrNameLst>
                                          <p:attrName>style.visibility</p:attrName>
                                        </p:attrNameLst>
                                      </p:cBhvr>
                                      <p:to>
                                        <p:strVal val="visible"/>
                                      </p:to>
                                    </p:set>
                                    <p:animEffect transition="in" filter="barn(inVertical)">
                                      <p:cBhvr>
                                        <p:cTn id="31" dur="500"/>
                                        <p:tgtEl>
                                          <p:spTgt spid="2">
                                            <p:graphicEl>
                                              <a:dgm id="{0DF293DA-E20F-4C85-A0F5-FDDC21736509}"/>
                                            </p:graphic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wipe(down)">
                                      <p:cBhvr>
                                        <p:cTn id="34" dur="500"/>
                                        <p:tgtEl>
                                          <p:spTgt spid="198"/>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
                                            <p:graphicEl>
                                              <a:dgm id="{8ABFF04E-D6EA-4E0F-B4E0-41BE1CF2477C}"/>
                                            </p:graphicEl>
                                          </p:spTgt>
                                        </p:tgtEl>
                                        <p:attrNameLst>
                                          <p:attrName>style.visibility</p:attrName>
                                        </p:attrNameLst>
                                      </p:cBhvr>
                                      <p:to>
                                        <p:strVal val="visible"/>
                                      </p:to>
                                    </p:set>
                                    <p:animEffect transition="in" filter="barn(inVertical)">
                                      <p:cBhvr>
                                        <p:cTn id="39" dur="500"/>
                                        <p:tgtEl>
                                          <p:spTgt spid="2">
                                            <p:graphicEl>
                                              <a:dgm id="{8ABFF04E-D6EA-4E0F-B4E0-41BE1CF2477C}"/>
                                            </p:graphic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199"/>
                                        </p:tgtEl>
                                        <p:attrNameLst>
                                          <p:attrName>style.visibility</p:attrName>
                                        </p:attrNameLst>
                                      </p:cBhvr>
                                      <p:to>
                                        <p:strVal val="visible"/>
                                      </p:to>
                                    </p:set>
                                    <p:animEffect transition="in" filter="wipe(down)">
                                      <p:cBhvr>
                                        <p:cTn id="42" dur="500"/>
                                        <p:tgtEl>
                                          <p:spTgt spid="199"/>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
                                            <p:graphicEl>
                                              <a:dgm id="{D203242F-0114-4A1E-A8F3-679343957556}"/>
                                            </p:graphicEl>
                                          </p:spTgt>
                                        </p:tgtEl>
                                        <p:attrNameLst>
                                          <p:attrName>style.visibility</p:attrName>
                                        </p:attrNameLst>
                                      </p:cBhvr>
                                      <p:to>
                                        <p:strVal val="visible"/>
                                      </p:to>
                                    </p:set>
                                    <p:animEffect transition="in" filter="barn(inVertical)">
                                      <p:cBhvr>
                                        <p:cTn id="47" dur="500"/>
                                        <p:tgtEl>
                                          <p:spTgt spid="2">
                                            <p:graphicEl>
                                              <a:dgm id="{D203242F-0114-4A1E-A8F3-679343957556}"/>
                                            </p:graphicEl>
                                          </p:spTgt>
                                        </p:tgtEl>
                                      </p:cBhvr>
                                    </p:animEffect>
                                  </p:childTnLst>
                                </p:cTn>
                              </p:par>
                              <p:par>
                                <p:cTn id="48" presetID="16" presetClass="entr" presetSubtype="21" fill="hold" nodeType="withEffect">
                                  <p:stCondLst>
                                    <p:cond delay="0"/>
                                  </p:stCondLst>
                                  <p:childTnLst>
                                    <p:set>
                                      <p:cBhvr>
                                        <p:cTn id="49" dur="1" fill="hold">
                                          <p:stCondLst>
                                            <p:cond delay="0"/>
                                          </p:stCondLst>
                                        </p:cTn>
                                        <p:tgtEl>
                                          <p:spTgt spid="203"/>
                                        </p:tgtEl>
                                        <p:attrNameLst>
                                          <p:attrName>style.visibility</p:attrName>
                                        </p:attrNameLst>
                                      </p:cBhvr>
                                      <p:to>
                                        <p:strVal val="visible"/>
                                      </p:to>
                                    </p:set>
                                    <p:animEffect transition="in" filter="barn(inVertical)">
                                      <p:cBhvr>
                                        <p:cTn id="50" dur="500"/>
                                        <p:tgtEl>
                                          <p:spTgt spid="20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
                                            <p:graphicEl>
                                              <a:dgm id="{0E0EC28B-4CA4-44CD-8CF3-2E6EF7895BCD}"/>
                                            </p:graphicEl>
                                          </p:spTgt>
                                        </p:tgtEl>
                                        <p:attrNameLst>
                                          <p:attrName>style.visibility</p:attrName>
                                        </p:attrNameLst>
                                      </p:cBhvr>
                                      <p:to>
                                        <p:strVal val="visible"/>
                                      </p:to>
                                    </p:set>
                                    <p:animEffect transition="in" filter="barn(inVertical)">
                                      <p:cBhvr>
                                        <p:cTn id="55" dur="500"/>
                                        <p:tgtEl>
                                          <p:spTgt spid="2">
                                            <p:graphicEl>
                                              <a:dgm id="{0E0EC28B-4CA4-44CD-8CF3-2E6EF7895BCD}"/>
                                            </p:graphic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201"/>
                                        </p:tgtEl>
                                        <p:attrNameLst>
                                          <p:attrName>style.visibility</p:attrName>
                                        </p:attrNameLst>
                                      </p:cBhvr>
                                      <p:to>
                                        <p:strVal val="visible"/>
                                      </p:to>
                                    </p:set>
                                    <p:animEffect transition="in" filter="wipe(down)">
                                      <p:cBhvr>
                                        <p:cTn id="58"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a:xfrm rot="161729">
            <a:off x="976261" y="715124"/>
            <a:ext cx="7029878" cy="760139"/>
          </a:xfrm>
        </p:spPr>
        <p:txBody>
          <a:bodyPr/>
          <a:lstStyle/>
          <a:p>
            <a:r>
              <a:rPr lang="it-IT" dirty="0" err="1"/>
              <a:t>Principles</a:t>
            </a:r>
            <a:endParaRPr lang="it-IT" dirty="0"/>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a:xfrm>
            <a:off x="1052050" y="1223889"/>
            <a:ext cx="7198652" cy="3625653"/>
          </a:xfrm>
        </p:spPr>
        <p:txBody>
          <a:bodyPr/>
          <a:lstStyle/>
          <a:p>
            <a:r>
              <a:rPr lang="en-US" sz="1400" dirty="0"/>
              <a:t>In addition to constituting operational tools for the technical areas and anti-fraud teams, </a:t>
            </a:r>
            <a:r>
              <a:rPr lang="en-US" sz="1400" b="1" dirty="0">
                <a:effectLst>
                  <a:outerShdw blurRad="38100" dist="38100" dir="2700000" algn="tl">
                    <a:srgbClr val="000000">
                      <a:alpha val="43137"/>
                    </a:srgbClr>
                  </a:outerShdw>
                </a:effectLst>
              </a:rPr>
              <a:t>all HOLOS components </a:t>
            </a:r>
            <a:r>
              <a:rPr lang="en-US" sz="1400" dirty="0"/>
              <a:t>will have to contribute to the formation of a </a:t>
            </a:r>
            <a:r>
              <a:rPr lang="en-US" sz="1400" b="1" dirty="0">
                <a:effectLst>
                  <a:outerShdw blurRad="38100" dist="38100" dir="2700000" algn="tl">
                    <a:srgbClr val="000000">
                      <a:alpha val="43137"/>
                    </a:srgbClr>
                  </a:outerShdw>
                </a:effectLst>
              </a:rPr>
              <a:t>Decision Support Platform</a:t>
            </a:r>
            <a:r>
              <a:rPr lang="en-US" sz="1400" dirty="0"/>
              <a:t> for management</a:t>
            </a:r>
          </a:p>
          <a:p>
            <a:r>
              <a:rPr lang="en-US" sz="1400" dirty="0"/>
              <a:t>Focus on </a:t>
            </a:r>
            <a:r>
              <a:rPr lang="en-US" sz="1400" b="1" dirty="0">
                <a:effectLst>
                  <a:outerShdw blurRad="38100" dist="38100" dir="2700000" algn="tl">
                    <a:srgbClr val="000000">
                      <a:alpha val="43137"/>
                    </a:srgbClr>
                  </a:outerShdw>
                </a:effectLst>
              </a:rPr>
              <a:t>Primary Business Processes</a:t>
            </a:r>
            <a:r>
              <a:rPr lang="en-US" sz="1400" dirty="0"/>
              <a:t>, with the idea of creating a Governance system capable of giving a 360 ° view of </a:t>
            </a:r>
            <a:r>
              <a:rPr lang="en-US" sz="1400" b="1" dirty="0">
                <a:effectLst>
                  <a:outerShdw blurRad="38100" dist="38100" dir="2700000" algn="tl">
                    <a:srgbClr val="000000">
                      <a:alpha val="43137"/>
                    </a:srgbClr>
                  </a:outerShdw>
                </a:effectLst>
              </a:rPr>
              <a:t>how much IT systems contribute to mitigating the Operational Risk</a:t>
            </a:r>
            <a:r>
              <a:rPr lang="en-US" sz="1400" dirty="0"/>
              <a:t> ... or how much they raise it!</a:t>
            </a:r>
          </a:p>
          <a:p>
            <a:r>
              <a:rPr lang="en-US" sz="1400" dirty="0"/>
              <a:t>360 ° view of the contribution and criticalities that IT systems guarantee to the </a:t>
            </a:r>
            <a:r>
              <a:rPr lang="en-US" sz="1400" b="1" dirty="0">
                <a:effectLst>
                  <a:outerShdw blurRad="38100" dist="38100" dir="2700000" algn="tl">
                    <a:srgbClr val="000000">
                      <a:alpha val="43137"/>
                    </a:srgbClr>
                  </a:outerShdw>
                </a:effectLst>
              </a:rPr>
              <a:t>Primary Business Processes</a:t>
            </a:r>
            <a:r>
              <a:rPr lang="en-US" sz="1400" dirty="0"/>
              <a:t>:</a:t>
            </a:r>
          </a:p>
          <a:p>
            <a:pPr lvl="1"/>
            <a:r>
              <a:rPr lang="en-US" sz="1200" dirty="0"/>
              <a:t>Highlighting of </a:t>
            </a:r>
            <a:r>
              <a:rPr lang="en-US" sz="1200" b="1" dirty="0">
                <a:effectLst>
                  <a:outerShdw blurRad="38100" dist="38100" dir="2700000" algn="tl">
                    <a:srgbClr val="000000">
                      <a:alpha val="43137"/>
                    </a:srgbClr>
                  </a:outerShdw>
                </a:effectLst>
              </a:rPr>
              <a:t>Processes</a:t>
            </a:r>
            <a:r>
              <a:rPr lang="en-US" sz="1200" dirty="0"/>
              <a:t> subject to </a:t>
            </a:r>
            <a:r>
              <a:rPr lang="en-US" sz="1200" b="1" dirty="0">
                <a:effectLst>
                  <a:outerShdw blurRad="38100" dist="38100" dir="2700000" algn="tl">
                    <a:srgbClr val="000000">
                      <a:alpha val="43137"/>
                    </a:srgbClr>
                  </a:outerShdw>
                </a:effectLst>
              </a:rPr>
              <a:t>Business Continuity</a:t>
            </a:r>
          </a:p>
          <a:p>
            <a:pPr lvl="1"/>
            <a:r>
              <a:rPr lang="en-US" sz="1200" b="1" dirty="0">
                <a:effectLst>
                  <a:outerShdw blurRad="38100" dist="38100" dir="2700000" algn="tl">
                    <a:srgbClr val="000000">
                      <a:alpha val="43137"/>
                    </a:srgbClr>
                  </a:outerShdw>
                </a:effectLst>
              </a:rPr>
              <a:t>IT applications </a:t>
            </a:r>
            <a:r>
              <a:rPr lang="en-US" sz="1200" dirty="0"/>
              <a:t>subject to Risk Evaluation that support the </a:t>
            </a:r>
            <a:r>
              <a:rPr lang="en-US" sz="1200" b="1" dirty="0"/>
              <a:t>Processes</a:t>
            </a:r>
          </a:p>
          <a:p>
            <a:pPr lvl="1"/>
            <a:r>
              <a:rPr lang="en-US" sz="1200" dirty="0"/>
              <a:t>Assessment of the posture with respect to vulnerabilities on </a:t>
            </a:r>
            <a:r>
              <a:rPr lang="en-US" sz="1200" b="1" dirty="0">
                <a:effectLst>
                  <a:outerShdw blurRad="38100" dist="38100" dir="2700000" algn="tl">
                    <a:srgbClr val="000000">
                      <a:alpha val="43137"/>
                    </a:srgbClr>
                  </a:outerShdw>
                </a:effectLst>
              </a:rPr>
              <a:t>IT Assets </a:t>
            </a:r>
            <a:r>
              <a:rPr lang="en-US" sz="1200" dirty="0"/>
              <a:t>that support </a:t>
            </a:r>
            <a:r>
              <a:rPr lang="en-US" sz="1200" b="1" dirty="0">
                <a:effectLst>
                  <a:outerShdw blurRad="38100" dist="38100" dir="2700000" algn="tl">
                    <a:srgbClr val="000000">
                      <a:alpha val="43137"/>
                    </a:srgbClr>
                  </a:outerShdw>
                </a:effectLst>
              </a:rPr>
              <a:t>Applications</a:t>
            </a:r>
          </a:p>
          <a:p>
            <a:r>
              <a:rPr lang="en-US" sz="1400" dirty="0"/>
              <a:t>View of compliance with regulations or reference standards in terms of </a:t>
            </a:r>
            <a:r>
              <a:rPr lang="en-US" sz="1400" b="1" dirty="0">
                <a:effectLst>
                  <a:outerShdw blurRad="38100" dist="38100" dir="2700000" algn="tl">
                    <a:srgbClr val="000000">
                      <a:alpha val="43137"/>
                    </a:srgbClr>
                  </a:outerShdw>
                </a:effectLst>
              </a:rPr>
              <a:t>Maturity Evaluation</a:t>
            </a:r>
            <a:endParaRPr lang="it-IT" sz="1400" b="1" dirty="0">
              <a:effectLst>
                <a:outerShdw blurRad="38100" dist="38100" dir="2700000" algn="tl">
                  <a:srgbClr val="000000">
                    <a:alpha val="43137"/>
                  </a:srgbClr>
                </a:outerShdw>
              </a:effectLst>
            </a:endParaRPr>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188" y="0"/>
            <a:ext cx="1845439" cy="1584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ma 4">
            <a:extLst>
              <a:ext uri="{FF2B5EF4-FFF2-40B4-BE49-F238E27FC236}">
                <a16:creationId xmlns:a16="http://schemas.microsoft.com/office/drawing/2014/main" id="{FAC67A4D-5F64-0977-5189-1469BB76286D}"/>
              </a:ext>
            </a:extLst>
          </p:cNvPr>
          <p:cNvGraphicFramePr/>
          <p:nvPr>
            <p:extLst>
              <p:ext uri="{D42A27DB-BD31-4B8C-83A1-F6EECF244321}">
                <p14:modId xmlns:p14="http://schemas.microsoft.com/office/powerpoint/2010/main" val="325168188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275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8" name="Ovale 17">
            <a:extLst>
              <a:ext uri="{FF2B5EF4-FFF2-40B4-BE49-F238E27FC236}">
                <a16:creationId xmlns:a16="http://schemas.microsoft.com/office/drawing/2014/main" id="{A4E20347-4AB3-690C-E972-6CBCD072401D}"/>
              </a:ext>
            </a:extLst>
          </p:cNvPr>
          <p:cNvSpPr/>
          <p:nvPr/>
        </p:nvSpPr>
        <p:spPr>
          <a:xfrm>
            <a:off x="211015" y="1971674"/>
            <a:ext cx="1413803" cy="14116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pic>
        <p:nvPicPr>
          <p:cNvPr id="3" name="Elemento grafico 2" descr="Tiro a segno con riempimento a tinta unita">
            <a:extLst>
              <a:ext uri="{FF2B5EF4-FFF2-40B4-BE49-F238E27FC236}">
                <a16:creationId xmlns:a16="http://schemas.microsoft.com/office/drawing/2014/main" id="{25EEC941-F675-584A-1F35-7B31FCA17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354" y="1971675"/>
            <a:ext cx="1343464" cy="1343464"/>
          </a:xfrm>
          <a:prstGeom prst="rect">
            <a:avLst/>
          </a:prstGeom>
        </p:spPr>
      </p:pic>
      <p:sp>
        <p:nvSpPr>
          <p:cNvPr id="5" name="CasellaDiTesto 4">
            <a:extLst>
              <a:ext uri="{FF2B5EF4-FFF2-40B4-BE49-F238E27FC236}">
                <a16:creationId xmlns:a16="http://schemas.microsoft.com/office/drawing/2014/main" id="{9F9BD32F-1C18-412B-D40D-D22467B92729}"/>
              </a:ext>
            </a:extLst>
          </p:cNvPr>
          <p:cNvSpPr txBox="1"/>
          <p:nvPr/>
        </p:nvSpPr>
        <p:spPr>
          <a:xfrm>
            <a:off x="3235569" y="1821766"/>
            <a:ext cx="5786031" cy="2677656"/>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Implement </a:t>
            </a:r>
            <a:r>
              <a:rPr lang="en-US" b="1" dirty="0">
                <a:solidFill>
                  <a:schemeClr val="bg1"/>
                </a:solidFill>
                <a:effectLst>
                  <a:outerShdw blurRad="38100" dist="38100" dir="2700000" algn="tl">
                    <a:srgbClr val="000000">
                      <a:alpha val="43137"/>
                    </a:srgbClr>
                  </a:outerShdw>
                </a:effectLst>
              </a:rPr>
              <a:t>continuous monitoring </a:t>
            </a:r>
            <a:r>
              <a:rPr lang="en-US" dirty="0">
                <a:solidFill>
                  <a:schemeClr val="bg1"/>
                </a:solidFill>
                <a:effectLst>
                  <a:outerShdw blurRad="38100" dist="38100" dir="2700000" algn="tl">
                    <a:srgbClr val="000000">
                      <a:alpha val="43137"/>
                    </a:srgbClr>
                  </a:outerShdw>
                </a:effectLst>
              </a:rPr>
              <a:t>of business posture and the level of </a:t>
            </a:r>
            <a:r>
              <a:rPr lang="en-US" b="1" dirty="0">
                <a:solidFill>
                  <a:schemeClr val="bg1"/>
                </a:solidFill>
                <a:effectLst>
                  <a:outerShdw blurRad="38100" dist="38100" dir="2700000" algn="tl">
                    <a:srgbClr val="000000">
                      <a:alpha val="43137"/>
                    </a:srgbClr>
                  </a:outerShdw>
                </a:effectLst>
              </a:rPr>
              <a:t>maturity of IT systems</a:t>
            </a:r>
          </a:p>
          <a:p>
            <a:endParaRPr lang="en-US" dirty="0">
              <a:solidFill>
                <a:schemeClr val="bg1"/>
              </a:solidFill>
              <a:effectLst>
                <a:outerShdw blurRad="38100" dist="38100" dir="2700000" algn="tl">
                  <a:srgbClr val="000000">
                    <a:alpha val="43137"/>
                  </a:srgbClr>
                </a:outerShdw>
              </a:effectLst>
            </a:endParaRPr>
          </a:p>
          <a:p>
            <a:r>
              <a:rPr lang="en-US" dirty="0">
                <a:solidFill>
                  <a:schemeClr val="bg1"/>
                </a:solidFill>
                <a:effectLst>
                  <a:outerShdw blurRad="38100" dist="38100" dir="2700000" algn="tl">
                    <a:srgbClr val="000000">
                      <a:alpha val="43137"/>
                    </a:srgbClr>
                  </a:outerShdw>
                </a:effectLst>
              </a:rPr>
              <a:t>Provide a tool for the </a:t>
            </a:r>
            <a:r>
              <a:rPr lang="en-US" b="1" dirty="0">
                <a:solidFill>
                  <a:schemeClr val="bg1"/>
                </a:solidFill>
                <a:effectLst>
                  <a:outerShdw blurRad="38100" dist="38100" dir="2700000" algn="tl">
                    <a:srgbClr val="000000">
                      <a:alpha val="43137"/>
                    </a:srgbClr>
                  </a:outerShdw>
                </a:effectLst>
              </a:rPr>
              <a:t>continuous assessment of the IT risk </a:t>
            </a:r>
            <a:r>
              <a:rPr lang="en-US" dirty="0">
                <a:solidFill>
                  <a:schemeClr val="bg1"/>
                </a:solidFill>
                <a:effectLst>
                  <a:outerShdw blurRad="38100" dist="38100" dir="2700000" algn="tl">
                    <a:srgbClr val="000000">
                      <a:alpha val="43137"/>
                    </a:srgbClr>
                  </a:outerShdw>
                </a:effectLst>
              </a:rPr>
              <a:t>of </a:t>
            </a:r>
            <a:r>
              <a:rPr lang="en-US" b="1" dirty="0">
                <a:solidFill>
                  <a:schemeClr val="bg1"/>
                </a:solidFill>
                <a:effectLst>
                  <a:outerShdw blurRad="38100" dist="38100" dir="2700000" algn="tl">
                    <a:srgbClr val="000000">
                      <a:alpha val="43137"/>
                    </a:srgbClr>
                  </a:outerShdw>
                </a:effectLst>
              </a:rPr>
              <a:t>corporate structures </a:t>
            </a:r>
            <a:r>
              <a:rPr lang="en-US" dirty="0">
                <a:solidFill>
                  <a:schemeClr val="bg1"/>
                </a:solidFill>
                <a:effectLst>
                  <a:outerShdw blurRad="38100" dist="38100" dir="2700000" algn="tl">
                    <a:srgbClr val="000000">
                      <a:alpha val="43137"/>
                    </a:srgbClr>
                  </a:outerShdw>
                </a:effectLst>
              </a:rPr>
              <a:t>and </a:t>
            </a:r>
            <a:r>
              <a:rPr lang="en-US" b="1" dirty="0">
                <a:solidFill>
                  <a:schemeClr val="bg1"/>
                </a:solidFill>
                <a:effectLst>
                  <a:outerShdw blurRad="38100" dist="38100" dir="2700000" algn="tl">
                    <a:srgbClr val="000000">
                      <a:alpha val="43137"/>
                    </a:srgbClr>
                  </a:outerShdw>
                </a:effectLst>
              </a:rPr>
              <a:t>external suppliers</a:t>
            </a:r>
          </a:p>
          <a:p>
            <a:endParaRPr lang="en-US" dirty="0">
              <a:solidFill>
                <a:schemeClr val="bg1"/>
              </a:solidFill>
              <a:effectLst>
                <a:outerShdw blurRad="38100" dist="38100" dir="2700000" algn="tl">
                  <a:srgbClr val="000000">
                    <a:alpha val="43137"/>
                  </a:srgbClr>
                </a:outerShdw>
              </a:effectLst>
            </a:endParaRPr>
          </a:p>
          <a:p>
            <a:r>
              <a:rPr lang="en-US" dirty="0">
                <a:solidFill>
                  <a:schemeClr val="bg1"/>
                </a:solidFill>
                <a:effectLst>
                  <a:outerShdw blurRad="38100" dist="38100" dir="2700000" algn="tl">
                    <a:srgbClr val="000000">
                      <a:alpha val="43137"/>
                    </a:srgbClr>
                  </a:outerShdw>
                </a:effectLst>
              </a:rPr>
              <a:t>Provide tools for convergence between adopted </a:t>
            </a:r>
            <a:r>
              <a:rPr lang="en-US" b="1" dirty="0">
                <a:solidFill>
                  <a:schemeClr val="bg1"/>
                </a:solidFill>
                <a:effectLst>
                  <a:outerShdw blurRad="38100" dist="38100" dir="2700000" algn="tl">
                    <a:srgbClr val="000000">
                      <a:alpha val="43137"/>
                    </a:srgbClr>
                  </a:outerShdw>
                </a:effectLst>
              </a:rPr>
              <a:t>standards</a:t>
            </a:r>
            <a:r>
              <a:rPr lang="en-US" dirty="0">
                <a:solidFill>
                  <a:schemeClr val="bg1"/>
                </a:solidFill>
                <a:effectLst>
                  <a:outerShdw blurRad="38100" dist="38100" dir="2700000" algn="tl">
                    <a:srgbClr val="000000">
                      <a:alpha val="43137"/>
                    </a:srgbClr>
                  </a:outerShdw>
                </a:effectLst>
              </a:rPr>
              <a:t> and </a:t>
            </a:r>
            <a:r>
              <a:rPr lang="en-US" b="1" dirty="0">
                <a:solidFill>
                  <a:schemeClr val="bg1"/>
                </a:solidFill>
                <a:effectLst>
                  <a:outerShdw blurRad="38100" dist="38100" dir="2700000" algn="tl">
                    <a:srgbClr val="000000">
                      <a:alpha val="43137"/>
                    </a:srgbClr>
                  </a:outerShdw>
                </a:effectLst>
              </a:rPr>
              <a:t>regulatory</a:t>
            </a:r>
            <a:r>
              <a:rPr lang="en-US" dirty="0">
                <a:solidFill>
                  <a:schemeClr val="bg1"/>
                </a:solidFill>
                <a:effectLst>
                  <a:outerShdw blurRad="38100" dist="38100" dir="2700000" algn="tl">
                    <a:srgbClr val="000000">
                      <a:alpha val="43137"/>
                    </a:srgbClr>
                  </a:outerShdw>
                </a:effectLst>
              </a:rPr>
              <a:t> requirements (e.g. ISO 27001 and NIS regulations)</a:t>
            </a:r>
          </a:p>
          <a:p>
            <a:endParaRPr lang="en-US" dirty="0">
              <a:solidFill>
                <a:schemeClr val="bg1"/>
              </a:solidFill>
              <a:effectLst>
                <a:outerShdw blurRad="38100" dist="38100" dir="2700000" algn="tl">
                  <a:srgbClr val="000000">
                    <a:alpha val="43137"/>
                  </a:srgbClr>
                </a:outerShdw>
              </a:effectLst>
            </a:endParaRPr>
          </a:p>
          <a:p>
            <a:r>
              <a:rPr lang="en-US" b="1" dirty="0">
                <a:solidFill>
                  <a:schemeClr val="bg1"/>
                </a:solidFill>
                <a:effectLst>
                  <a:outerShdw blurRad="38100" dist="38100" dir="2700000" algn="tl">
                    <a:srgbClr val="000000">
                      <a:alpha val="43137"/>
                    </a:srgbClr>
                  </a:outerShdw>
                </a:effectLst>
              </a:rPr>
              <a:t>Mitigate the gap </a:t>
            </a:r>
            <a:r>
              <a:rPr lang="en-US" dirty="0">
                <a:solidFill>
                  <a:schemeClr val="bg1"/>
                </a:solidFill>
                <a:effectLst>
                  <a:outerShdw blurRad="38100" dist="38100" dir="2700000" algn="tl">
                    <a:srgbClr val="000000">
                      <a:alpha val="43137"/>
                    </a:srgbClr>
                  </a:outerShdw>
                </a:effectLst>
              </a:rPr>
              <a:t>between the </a:t>
            </a:r>
            <a:r>
              <a:rPr lang="en-US" b="1" dirty="0">
                <a:solidFill>
                  <a:schemeClr val="bg1"/>
                </a:solidFill>
                <a:effectLst>
                  <a:outerShdw blurRad="38100" dist="38100" dir="2700000" algn="tl">
                    <a:srgbClr val="000000">
                      <a:alpha val="43137"/>
                    </a:srgbClr>
                  </a:outerShdw>
                </a:effectLst>
              </a:rPr>
              <a:t>assessments carried out </a:t>
            </a:r>
            <a:r>
              <a:rPr lang="en-US" dirty="0">
                <a:solidFill>
                  <a:schemeClr val="bg1"/>
                </a:solidFill>
                <a:effectLst>
                  <a:outerShdw blurRad="38100" dist="38100" dir="2700000" algn="tl">
                    <a:srgbClr val="000000">
                      <a:alpha val="43137"/>
                    </a:srgbClr>
                  </a:outerShdw>
                </a:effectLst>
              </a:rPr>
              <a:t>by the corporate areas dedicated to </a:t>
            </a:r>
            <a:r>
              <a:rPr lang="en-US" b="1" dirty="0">
                <a:solidFill>
                  <a:schemeClr val="bg1"/>
                </a:solidFill>
                <a:effectLst>
                  <a:outerShdw blurRad="38100" dist="38100" dir="2700000" algn="tl">
                    <a:srgbClr val="000000">
                      <a:alpha val="43137"/>
                    </a:srgbClr>
                  </a:outerShdw>
                </a:effectLst>
              </a:rPr>
              <a:t>Compliance</a:t>
            </a:r>
            <a:r>
              <a:rPr lang="en-US" dirty="0">
                <a:solidFill>
                  <a:schemeClr val="bg1"/>
                </a:solidFill>
                <a:effectLst>
                  <a:outerShdw blurRad="38100" dist="38100" dir="2700000" algn="tl">
                    <a:srgbClr val="000000">
                      <a:alpha val="43137"/>
                    </a:srgbClr>
                  </a:outerShdw>
                </a:effectLst>
              </a:rPr>
              <a:t> and those of </a:t>
            </a:r>
            <a:r>
              <a:rPr lang="en-US" b="1" dirty="0">
                <a:solidFill>
                  <a:schemeClr val="bg1"/>
                </a:solidFill>
                <a:effectLst>
                  <a:outerShdw blurRad="38100" dist="38100" dir="2700000" algn="tl">
                    <a:srgbClr val="000000">
                      <a:alpha val="43137"/>
                    </a:srgbClr>
                  </a:outerShdw>
                </a:effectLst>
              </a:rPr>
              <a:t>Cyber Security and IT Security</a:t>
            </a:r>
            <a:endParaRPr lang="it-IT" b="1" dirty="0">
              <a:solidFill>
                <a:schemeClr val="bg1"/>
              </a:solidFill>
              <a:effectLst>
                <a:outerShdw blurRad="38100" dist="38100" dir="2700000" algn="tl">
                  <a:srgbClr val="000000">
                    <a:alpha val="43137"/>
                  </a:srgbClr>
                </a:outerShdw>
              </a:effectLst>
            </a:endParaRPr>
          </a:p>
        </p:txBody>
      </p:sp>
      <p:cxnSp>
        <p:nvCxnSpPr>
          <p:cNvPr id="7" name="Connettore a gomito 6">
            <a:extLst>
              <a:ext uri="{FF2B5EF4-FFF2-40B4-BE49-F238E27FC236}">
                <a16:creationId xmlns:a16="http://schemas.microsoft.com/office/drawing/2014/main" id="{DF87BD57-3D0F-E238-69FC-A59F83978307}"/>
              </a:ext>
            </a:extLst>
          </p:cNvPr>
          <p:cNvCxnSpPr>
            <a:cxnSpLocks/>
          </p:cNvCxnSpPr>
          <p:nvPr/>
        </p:nvCxnSpPr>
        <p:spPr>
          <a:xfrm rot="10800000" flipV="1">
            <a:off x="1624818" y="2032777"/>
            <a:ext cx="1589652" cy="35125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Connettore a gomito 8">
            <a:extLst>
              <a:ext uri="{FF2B5EF4-FFF2-40B4-BE49-F238E27FC236}">
                <a16:creationId xmlns:a16="http://schemas.microsoft.com/office/drawing/2014/main" id="{EE69BB90-2619-97A7-59E7-CB317C9758B0}"/>
              </a:ext>
            </a:extLst>
          </p:cNvPr>
          <p:cNvCxnSpPr>
            <a:cxnSpLocks/>
          </p:cNvCxnSpPr>
          <p:nvPr/>
        </p:nvCxnSpPr>
        <p:spPr>
          <a:xfrm rot="10800000">
            <a:off x="1695157" y="2657121"/>
            <a:ext cx="1540412"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ttore a gomito 10">
            <a:extLst>
              <a:ext uri="{FF2B5EF4-FFF2-40B4-BE49-F238E27FC236}">
                <a16:creationId xmlns:a16="http://schemas.microsoft.com/office/drawing/2014/main" id="{E1875AFB-C1AB-43A7-DF95-045967767E20}"/>
              </a:ext>
            </a:extLst>
          </p:cNvPr>
          <p:cNvCxnSpPr>
            <a:cxnSpLocks/>
          </p:cNvCxnSpPr>
          <p:nvPr/>
        </p:nvCxnSpPr>
        <p:spPr>
          <a:xfrm rot="10800000">
            <a:off x="1645917" y="2963883"/>
            <a:ext cx="1589653" cy="3512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Connettore a gomito 13">
            <a:extLst>
              <a:ext uri="{FF2B5EF4-FFF2-40B4-BE49-F238E27FC236}">
                <a16:creationId xmlns:a16="http://schemas.microsoft.com/office/drawing/2014/main" id="{4A0405F5-9EAE-5645-0304-A0A0BD5BA99C}"/>
              </a:ext>
            </a:extLst>
          </p:cNvPr>
          <p:cNvCxnSpPr>
            <a:cxnSpLocks/>
          </p:cNvCxnSpPr>
          <p:nvPr/>
        </p:nvCxnSpPr>
        <p:spPr>
          <a:xfrm rot="10800000">
            <a:off x="1399737" y="3236972"/>
            <a:ext cx="1835832" cy="78013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5" name="Rettangolo 24">
            <a:extLst>
              <a:ext uri="{FF2B5EF4-FFF2-40B4-BE49-F238E27FC236}">
                <a16:creationId xmlns:a16="http://schemas.microsoft.com/office/drawing/2014/main" id="{54135565-7307-018A-923D-737F3B84E05A}"/>
              </a:ext>
            </a:extLst>
          </p:cNvPr>
          <p:cNvSpPr/>
          <p:nvPr/>
        </p:nvSpPr>
        <p:spPr>
          <a:xfrm>
            <a:off x="3155680" y="392990"/>
            <a:ext cx="2465740"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Requisites</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graphicFrame>
        <p:nvGraphicFramePr>
          <p:cNvPr id="29" name="Diagramma 28">
            <a:extLst>
              <a:ext uri="{FF2B5EF4-FFF2-40B4-BE49-F238E27FC236}">
                <a16:creationId xmlns:a16="http://schemas.microsoft.com/office/drawing/2014/main" id="{29963A44-D1E8-0E3F-A3D1-1D48ED1E4FA7}"/>
              </a:ext>
            </a:extLst>
          </p:cNvPr>
          <p:cNvGraphicFramePr/>
          <p:nvPr>
            <p:extLst>
              <p:ext uri="{D42A27DB-BD31-4B8C-83A1-F6EECF244321}">
                <p14:modId xmlns:p14="http://schemas.microsoft.com/office/powerpoint/2010/main" val="3764934412"/>
              </p:ext>
            </p:extLst>
          </p:nvPr>
        </p:nvGraphicFramePr>
        <p:xfrm>
          <a:off x="5466" y="-1751529"/>
          <a:ext cx="9138533"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Segnaposto numero diapositiva 3">
            <a:extLst>
              <a:ext uri="{FF2B5EF4-FFF2-40B4-BE49-F238E27FC236}">
                <a16:creationId xmlns:a16="http://schemas.microsoft.com/office/drawing/2014/main" id="{6686D4BB-8EDD-FF51-2BC3-738F1215F10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14</a:t>
            </a:fld>
            <a:endParaRPr lang="it-IT"/>
          </a:p>
        </p:txBody>
      </p:sp>
    </p:spTree>
    <p:extLst>
      <p:ext uri="{BB962C8B-B14F-4D97-AF65-F5344CB8AC3E}">
        <p14:creationId xmlns:p14="http://schemas.microsoft.com/office/powerpoint/2010/main" val="36104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5" name="Ovale 14">
            <a:extLst>
              <a:ext uri="{FF2B5EF4-FFF2-40B4-BE49-F238E27FC236}">
                <a16:creationId xmlns:a16="http://schemas.microsoft.com/office/drawing/2014/main" id="{906488CC-B683-74B2-6FB0-83874B17431C}"/>
              </a:ext>
            </a:extLst>
          </p:cNvPr>
          <p:cNvSpPr/>
          <p:nvPr/>
        </p:nvSpPr>
        <p:spPr>
          <a:xfrm>
            <a:off x="7242785" y="2445774"/>
            <a:ext cx="1413803" cy="14116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sp>
        <p:nvSpPr>
          <p:cNvPr id="5" name="CasellaDiTesto 4">
            <a:extLst>
              <a:ext uri="{FF2B5EF4-FFF2-40B4-BE49-F238E27FC236}">
                <a16:creationId xmlns:a16="http://schemas.microsoft.com/office/drawing/2014/main" id="{9F9BD32F-1C18-412B-D40D-D22467B92729}"/>
              </a:ext>
            </a:extLst>
          </p:cNvPr>
          <p:cNvSpPr txBox="1"/>
          <p:nvPr/>
        </p:nvSpPr>
        <p:spPr>
          <a:xfrm>
            <a:off x="302455" y="1885071"/>
            <a:ext cx="5786031" cy="2462213"/>
          </a:xfrm>
          <a:prstGeom prst="rect">
            <a:avLst/>
          </a:prstGeom>
          <a:noFill/>
        </p:spPr>
        <p:txBody>
          <a:bodyPr wrap="square" rtlCol="0">
            <a:spAutoFit/>
          </a:bodyPr>
          <a:lstStyle/>
          <a:p>
            <a:r>
              <a:rPr lang="en-US" dirty="0">
                <a:solidFill>
                  <a:schemeClr val="bg1"/>
                </a:solidFill>
                <a:effectLst>
                  <a:outerShdw blurRad="38100" dist="38100" dir="2700000" algn="tl">
                    <a:srgbClr val="000000">
                      <a:alpha val="43137"/>
                    </a:srgbClr>
                  </a:outerShdw>
                </a:effectLst>
              </a:rPr>
              <a:t>Collecting and correlating </a:t>
            </a:r>
            <a:r>
              <a:rPr lang="en-US" b="1" dirty="0">
                <a:solidFill>
                  <a:schemeClr val="bg1"/>
                </a:solidFill>
                <a:effectLst>
                  <a:outerShdw blurRad="38100" dist="38100" dir="2700000" algn="tl">
                    <a:srgbClr val="000000">
                      <a:alpha val="43137"/>
                    </a:srgbClr>
                  </a:outerShdw>
                </a:effectLst>
              </a:rPr>
              <a:t>key information </a:t>
            </a:r>
            <a:r>
              <a:rPr lang="en-US" dirty="0">
                <a:solidFill>
                  <a:schemeClr val="bg1"/>
                </a:solidFill>
                <a:effectLst>
                  <a:outerShdw blurRad="38100" dist="38100" dir="2700000" algn="tl">
                    <a:srgbClr val="000000">
                      <a:alpha val="43137"/>
                    </a:srgbClr>
                  </a:outerShdw>
                </a:effectLst>
              </a:rPr>
              <a:t>related to </a:t>
            </a:r>
            <a:r>
              <a:rPr lang="en-US" b="1" dirty="0">
                <a:solidFill>
                  <a:schemeClr val="bg1"/>
                </a:solidFill>
                <a:effectLst>
                  <a:outerShdw blurRad="38100" dist="38100" dir="2700000" algn="tl">
                    <a:srgbClr val="000000">
                      <a:alpha val="43137"/>
                    </a:srgbClr>
                  </a:outerShdw>
                </a:effectLst>
              </a:rPr>
              <a:t>different types of risk</a:t>
            </a:r>
            <a:r>
              <a:rPr lang="en-US" dirty="0">
                <a:solidFill>
                  <a:schemeClr val="bg1"/>
                </a:solidFill>
                <a:effectLst>
                  <a:outerShdw blurRad="38100" dist="38100" dir="2700000" algn="tl">
                    <a:srgbClr val="000000">
                      <a:alpha val="43137"/>
                    </a:srgbClr>
                  </a:outerShdw>
                </a:effectLst>
              </a:rPr>
              <a:t> (Cyber, IT, business continuity and regulatory)</a:t>
            </a:r>
          </a:p>
          <a:p>
            <a:endParaRPr lang="en-US" dirty="0">
              <a:solidFill>
                <a:schemeClr val="bg1"/>
              </a:solidFill>
              <a:effectLst>
                <a:outerShdw blurRad="38100" dist="38100" dir="2700000" algn="tl">
                  <a:srgbClr val="000000">
                    <a:alpha val="43137"/>
                  </a:srgbClr>
                </a:outerShdw>
              </a:effectLst>
            </a:endParaRPr>
          </a:p>
          <a:p>
            <a:r>
              <a:rPr lang="en-US" dirty="0">
                <a:solidFill>
                  <a:schemeClr val="bg1"/>
                </a:solidFill>
                <a:effectLst>
                  <a:outerShdw blurRad="38100" dist="38100" dir="2700000" algn="tl">
                    <a:srgbClr val="000000">
                      <a:alpha val="43137"/>
                    </a:srgbClr>
                  </a:outerShdw>
                </a:effectLst>
              </a:rPr>
              <a:t>Enriching the model with information related to </a:t>
            </a:r>
            <a:r>
              <a:rPr lang="en-US" b="1" dirty="0">
                <a:solidFill>
                  <a:schemeClr val="bg1"/>
                </a:solidFill>
                <a:effectLst>
                  <a:outerShdw blurRad="38100" dist="38100" dir="2700000" algn="tl">
                    <a:srgbClr val="000000">
                      <a:alpha val="43137"/>
                    </a:srgbClr>
                  </a:outerShdw>
                </a:effectLst>
              </a:rPr>
              <a:t>business processes</a:t>
            </a:r>
            <a:r>
              <a:rPr lang="en-US" dirty="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application portfolio </a:t>
            </a:r>
            <a:r>
              <a:rPr lang="en-US" dirty="0">
                <a:solidFill>
                  <a:schemeClr val="bg1"/>
                </a:solidFill>
                <a:effectLst>
                  <a:outerShdw blurRad="38100" dist="38100" dir="2700000" algn="tl">
                    <a:srgbClr val="000000">
                      <a:alpha val="43137"/>
                    </a:srgbClr>
                  </a:outerShdw>
                </a:effectLst>
              </a:rPr>
              <a:t>and </a:t>
            </a:r>
            <a:r>
              <a:rPr lang="en-US" b="1" dirty="0">
                <a:solidFill>
                  <a:schemeClr val="bg1"/>
                </a:solidFill>
                <a:effectLst>
                  <a:outerShdw blurRad="38100" dist="38100" dir="2700000" algn="tl">
                    <a:srgbClr val="000000">
                      <a:alpha val="43137"/>
                    </a:srgbClr>
                  </a:outerShdw>
                </a:effectLst>
              </a:rPr>
              <a:t>IT resources</a:t>
            </a:r>
          </a:p>
          <a:p>
            <a:endParaRPr lang="en-US" dirty="0">
              <a:solidFill>
                <a:schemeClr val="bg1"/>
              </a:solidFill>
              <a:effectLst>
                <a:outerShdw blurRad="38100" dist="38100" dir="2700000" algn="tl">
                  <a:srgbClr val="000000">
                    <a:alpha val="43137"/>
                  </a:srgbClr>
                </a:outerShdw>
              </a:effectLst>
            </a:endParaRPr>
          </a:p>
          <a:p>
            <a:r>
              <a:rPr lang="en-US" dirty="0">
                <a:solidFill>
                  <a:schemeClr val="bg1"/>
                </a:solidFill>
                <a:effectLst>
                  <a:outerShdw blurRad="38100" dist="38100" dir="2700000" algn="tl">
                    <a:srgbClr val="000000">
                      <a:alpha val="43137"/>
                    </a:srgbClr>
                  </a:outerShdw>
                </a:effectLst>
              </a:rPr>
              <a:t>By monitoring and tracing the evolution of corporate Cyber posture and maturity to link the controls applied by different standards</a:t>
            </a:r>
          </a:p>
          <a:p>
            <a:endParaRPr lang="en-US" dirty="0">
              <a:solidFill>
                <a:schemeClr val="bg1"/>
              </a:solidFill>
              <a:effectLst>
                <a:outerShdw blurRad="38100" dist="38100" dir="2700000" algn="tl">
                  <a:srgbClr val="000000">
                    <a:alpha val="43137"/>
                  </a:srgbClr>
                </a:outerShdw>
              </a:effectLst>
            </a:endParaRPr>
          </a:p>
          <a:p>
            <a:r>
              <a:rPr lang="en-US" dirty="0">
                <a:solidFill>
                  <a:schemeClr val="bg1"/>
                </a:solidFill>
                <a:effectLst>
                  <a:outerShdw blurRad="38100" dist="38100" dir="2700000" algn="tl">
                    <a:srgbClr val="000000">
                      <a:alpha val="43137"/>
                    </a:srgbClr>
                  </a:outerShdw>
                </a:effectLst>
              </a:rPr>
              <a:t>By consolidating the information collected in a </a:t>
            </a:r>
            <a:r>
              <a:rPr lang="en-US" b="1" dirty="0">
                <a:solidFill>
                  <a:schemeClr val="bg1"/>
                </a:solidFill>
                <a:effectLst>
                  <a:outerShdw blurRad="38100" dist="38100" dir="2700000" algn="tl">
                    <a:srgbClr val="000000">
                      <a:alpha val="43137"/>
                    </a:srgbClr>
                  </a:outerShdw>
                </a:effectLst>
              </a:rPr>
              <a:t>centralized repositor</a:t>
            </a:r>
            <a:r>
              <a:rPr lang="en-US" dirty="0">
                <a:solidFill>
                  <a:schemeClr val="bg1"/>
                </a:solidFill>
                <a:effectLst>
                  <a:outerShdw blurRad="38100" dist="38100" dir="2700000" algn="tl">
                    <a:srgbClr val="000000">
                      <a:alpha val="43137"/>
                    </a:srgbClr>
                  </a:outerShdw>
                </a:effectLst>
              </a:rPr>
              <a:t>y to allow comparison over time</a:t>
            </a:r>
            <a:endParaRPr lang="it-IT" b="1" dirty="0">
              <a:solidFill>
                <a:schemeClr val="bg1"/>
              </a:solidFill>
              <a:effectLst>
                <a:outerShdw blurRad="38100" dist="38100" dir="2700000" algn="tl">
                  <a:srgbClr val="000000">
                    <a:alpha val="43137"/>
                  </a:srgbClr>
                </a:outerShdw>
              </a:effectLst>
            </a:endParaRPr>
          </a:p>
        </p:txBody>
      </p:sp>
      <p:pic>
        <p:nvPicPr>
          <p:cNvPr id="6" name="Elemento grafico 5" descr="Cubo contorno">
            <a:extLst>
              <a:ext uri="{FF2B5EF4-FFF2-40B4-BE49-F238E27FC236}">
                <a16:creationId xmlns:a16="http://schemas.microsoft.com/office/drawing/2014/main" id="{2688D3A3-9885-BB66-804D-26CAF70675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4649" y="2410606"/>
            <a:ext cx="1494691" cy="1494691"/>
          </a:xfrm>
          <a:prstGeom prst="rect">
            <a:avLst/>
          </a:prstGeom>
        </p:spPr>
      </p:pic>
      <p:cxnSp>
        <p:nvCxnSpPr>
          <p:cNvPr id="17" name="Connettore a gomito 16">
            <a:extLst>
              <a:ext uri="{FF2B5EF4-FFF2-40B4-BE49-F238E27FC236}">
                <a16:creationId xmlns:a16="http://schemas.microsoft.com/office/drawing/2014/main" id="{7EF29E76-B417-B115-20BF-027A554CBFC8}"/>
              </a:ext>
            </a:extLst>
          </p:cNvPr>
          <p:cNvCxnSpPr>
            <a:cxnSpLocks/>
          </p:cNvCxnSpPr>
          <p:nvPr/>
        </p:nvCxnSpPr>
        <p:spPr>
          <a:xfrm>
            <a:off x="6112412" y="2053883"/>
            <a:ext cx="1308296" cy="51786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23DF3087-E97E-FEB8-17F6-00220BC5DF1F}"/>
              </a:ext>
            </a:extLst>
          </p:cNvPr>
          <p:cNvCxnSpPr/>
          <p:nvPr/>
        </p:nvCxnSpPr>
        <p:spPr>
          <a:xfrm>
            <a:off x="6116622" y="2658794"/>
            <a:ext cx="1098027" cy="2391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nettore a gomito 21">
            <a:extLst>
              <a:ext uri="{FF2B5EF4-FFF2-40B4-BE49-F238E27FC236}">
                <a16:creationId xmlns:a16="http://schemas.microsoft.com/office/drawing/2014/main" id="{325BDC1B-96B0-7745-C14D-EE9C012AC50D}"/>
              </a:ext>
            </a:extLst>
          </p:cNvPr>
          <p:cNvCxnSpPr/>
          <p:nvPr/>
        </p:nvCxnSpPr>
        <p:spPr>
          <a:xfrm flipV="1">
            <a:off x="6175717" y="3270738"/>
            <a:ext cx="1014316" cy="844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Connettore a gomito 23">
            <a:extLst>
              <a:ext uri="{FF2B5EF4-FFF2-40B4-BE49-F238E27FC236}">
                <a16:creationId xmlns:a16="http://schemas.microsoft.com/office/drawing/2014/main" id="{A1580185-B583-1FE5-6688-1879E9F24E76}"/>
              </a:ext>
            </a:extLst>
          </p:cNvPr>
          <p:cNvCxnSpPr/>
          <p:nvPr/>
        </p:nvCxnSpPr>
        <p:spPr>
          <a:xfrm flipV="1">
            <a:off x="6156373" y="3629465"/>
            <a:ext cx="1137725" cy="35872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6" name="Rettangolo 25">
            <a:extLst>
              <a:ext uri="{FF2B5EF4-FFF2-40B4-BE49-F238E27FC236}">
                <a16:creationId xmlns:a16="http://schemas.microsoft.com/office/drawing/2014/main" id="{491C3EAA-0DEC-0167-AAAF-E7A250C37CC1}"/>
              </a:ext>
            </a:extLst>
          </p:cNvPr>
          <p:cNvSpPr/>
          <p:nvPr/>
        </p:nvSpPr>
        <p:spPr>
          <a:xfrm>
            <a:off x="3637791" y="439028"/>
            <a:ext cx="1516762"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Goals</a:t>
            </a:r>
          </a:p>
        </p:txBody>
      </p:sp>
      <p:graphicFrame>
        <p:nvGraphicFramePr>
          <p:cNvPr id="30" name="Diagramma 29">
            <a:extLst>
              <a:ext uri="{FF2B5EF4-FFF2-40B4-BE49-F238E27FC236}">
                <a16:creationId xmlns:a16="http://schemas.microsoft.com/office/drawing/2014/main" id="{5405F4E9-1A89-7100-65A6-51976E2F6D6C}"/>
              </a:ext>
            </a:extLst>
          </p:cNvPr>
          <p:cNvGraphicFramePr/>
          <p:nvPr>
            <p:extLst>
              <p:ext uri="{D42A27DB-BD31-4B8C-83A1-F6EECF244321}">
                <p14:modId xmlns:p14="http://schemas.microsoft.com/office/powerpoint/2010/main" val="1726866741"/>
              </p:ext>
            </p:extLst>
          </p:nvPr>
        </p:nvGraphicFramePr>
        <p:xfrm>
          <a:off x="5466" y="-1751529"/>
          <a:ext cx="9138533"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Segnaposto numero diapositiva 3">
            <a:extLst>
              <a:ext uri="{FF2B5EF4-FFF2-40B4-BE49-F238E27FC236}">
                <a16:creationId xmlns:a16="http://schemas.microsoft.com/office/drawing/2014/main" id="{33FEDE77-9AFB-C6AD-6D7E-B9563B413E9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15</a:t>
            </a:fld>
            <a:endParaRPr lang="it-IT"/>
          </a:p>
        </p:txBody>
      </p:sp>
    </p:spTree>
    <p:extLst>
      <p:ext uri="{BB962C8B-B14F-4D97-AF65-F5344CB8AC3E}">
        <p14:creationId xmlns:p14="http://schemas.microsoft.com/office/powerpoint/2010/main" val="138544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1" name="Rettangolo 50">
            <a:extLst>
              <a:ext uri="{FF2B5EF4-FFF2-40B4-BE49-F238E27FC236}">
                <a16:creationId xmlns:a16="http://schemas.microsoft.com/office/drawing/2014/main" id="{000D6FB8-F945-5BA1-17D3-F8FA1DB57534}"/>
              </a:ext>
            </a:extLst>
          </p:cNvPr>
          <p:cNvSpPr/>
          <p:nvPr/>
        </p:nvSpPr>
        <p:spPr>
          <a:xfrm>
            <a:off x="974027" y="3501272"/>
            <a:ext cx="8078533" cy="1607652"/>
          </a:xfrm>
          <a:prstGeom prst="rect">
            <a:avLst/>
          </a:prstGeom>
          <a:effectLst>
            <a:glow rad="63500">
              <a:schemeClr val="accent1">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40">
            <a:extLst>
              <a:ext uri="{FF2B5EF4-FFF2-40B4-BE49-F238E27FC236}">
                <a16:creationId xmlns:a16="http://schemas.microsoft.com/office/drawing/2014/main" id="{36E36C02-29CB-782C-7BB4-B51065CD4905}"/>
              </a:ext>
            </a:extLst>
          </p:cNvPr>
          <p:cNvSpPr/>
          <p:nvPr/>
        </p:nvSpPr>
        <p:spPr>
          <a:xfrm>
            <a:off x="4563099" y="1169375"/>
            <a:ext cx="3978397" cy="1971886"/>
          </a:xfrm>
          <a:prstGeom prst="rect">
            <a:avLst/>
          </a:prstGeom>
          <a:effectLst>
            <a:glow rad="63500">
              <a:schemeClr val="accent1">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AE47553B-EB4D-6061-A94D-C3FD7AE1D8A4}"/>
              </a:ext>
            </a:extLst>
          </p:cNvPr>
          <p:cNvSpPr/>
          <p:nvPr/>
        </p:nvSpPr>
        <p:spPr>
          <a:xfrm>
            <a:off x="984739" y="1133622"/>
            <a:ext cx="3080825" cy="2103120"/>
          </a:xfrm>
          <a:prstGeom prst="rect">
            <a:avLst/>
          </a:prstGeom>
          <a:effectLst>
            <a:glow rad="63500">
              <a:schemeClr val="accent1">
                <a:satMod val="175000"/>
                <a:alpha val="40000"/>
              </a:schemeClr>
            </a:glow>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516" y="11588"/>
            <a:ext cx="1402934" cy="1368715"/>
          </a:xfrm>
          <a:prstGeom prst="rect">
            <a:avLst/>
          </a:prstGeom>
        </p:spPr>
      </p:pic>
      <p:pic>
        <p:nvPicPr>
          <p:cNvPr id="3" name="Elemento grafico 2" descr="Appunti selezionati con riempimento a tinta unita">
            <a:extLst>
              <a:ext uri="{FF2B5EF4-FFF2-40B4-BE49-F238E27FC236}">
                <a16:creationId xmlns:a16="http://schemas.microsoft.com/office/drawing/2014/main" id="{A1B32DDC-BE33-5DAE-976A-3BC6983D3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1163" y="2381671"/>
            <a:ext cx="707781" cy="707781"/>
          </a:xfrm>
          <a:prstGeom prst="rect">
            <a:avLst/>
          </a:prstGeom>
        </p:spPr>
      </p:pic>
      <p:grpSp>
        <p:nvGrpSpPr>
          <p:cNvPr id="30" name="Gruppo 29">
            <a:extLst>
              <a:ext uri="{FF2B5EF4-FFF2-40B4-BE49-F238E27FC236}">
                <a16:creationId xmlns:a16="http://schemas.microsoft.com/office/drawing/2014/main" id="{C697D68E-C219-6049-9712-D75B9B0F4FCA}"/>
              </a:ext>
            </a:extLst>
          </p:cNvPr>
          <p:cNvGrpSpPr/>
          <p:nvPr/>
        </p:nvGrpSpPr>
        <p:grpSpPr>
          <a:xfrm>
            <a:off x="2857367" y="1337956"/>
            <a:ext cx="555674" cy="564466"/>
            <a:chOff x="5570806" y="1837592"/>
            <a:chExt cx="914400" cy="914400"/>
          </a:xfrm>
        </p:grpSpPr>
        <p:pic>
          <p:nvPicPr>
            <p:cNvPr id="10" name="Elemento grafico 9" descr="Monitor con riempimento a tinta unita">
              <a:extLst>
                <a:ext uri="{FF2B5EF4-FFF2-40B4-BE49-F238E27FC236}">
                  <a16:creationId xmlns:a16="http://schemas.microsoft.com/office/drawing/2014/main" id="{8710814F-9AF6-2B8B-D896-63AACF155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70806" y="1837592"/>
              <a:ext cx="914400" cy="914400"/>
            </a:xfrm>
            <a:prstGeom prst="rect">
              <a:avLst/>
            </a:prstGeom>
          </p:spPr>
        </p:pic>
        <p:pic>
          <p:nvPicPr>
            <p:cNvPr id="21" name="Elemento grafico 20" descr="Ingranaggi con riempimento a tinta unita">
              <a:extLst>
                <a:ext uri="{FF2B5EF4-FFF2-40B4-BE49-F238E27FC236}">
                  <a16:creationId xmlns:a16="http://schemas.microsoft.com/office/drawing/2014/main" id="{D0FB999E-E18B-79CF-5392-B69A9A9ACD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4023" y="2016078"/>
              <a:ext cx="430383" cy="430383"/>
            </a:xfrm>
            <a:prstGeom prst="rect">
              <a:avLst/>
            </a:prstGeom>
          </p:spPr>
        </p:pic>
      </p:grpSp>
      <p:grpSp>
        <p:nvGrpSpPr>
          <p:cNvPr id="28" name="Gruppo 27">
            <a:extLst>
              <a:ext uri="{FF2B5EF4-FFF2-40B4-BE49-F238E27FC236}">
                <a16:creationId xmlns:a16="http://schemas.microsoft.com/office/drawing/2014/main" id="{48EAE50E-5767-395D-5F94-A317451D955C}"/>
              </a:ext>
            </a:extLst>
          </p:cNvPr>
          <p:cNvGrpSpPr/>
          <p:nvPr/>
        </p:nvGrpSpPr>
        <p:grpSpPr>
          <a:xfrm>
            <a:off x="1055078" y="1450145"/>
            <a:ext cx="611945" cy="546002"/>
            <a:chOff x="2553286" y="2649122"/>
            <a:chExt cx="914400" cy="914400"/>
          </a:xfrm>
        </p:grpSpPr>
        <p:pic>
          <p:nvPicPr>
            <p:cNvPr id="13" name="Elemento grafico 12" descr="Scudo con segno di spunta contorno">
              <a:extLst>
                <a:ext uri="{FF2B5EF4-FFF2-40B4-BE49-F238E27FC236}">
                  <a16:creationId xmlns:a16="http://schemas.microsoft.com/office/drawing/2014/main" id="{D148E92B-AB7A-CD23-2831-9859C48F58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53286" y="2649122"/>
              <a:ext cx="914400" cy="914400"/>
            </a:xfrm>
            <a:prstGeom prst="rect">
              <a:avLst/>
            </a:prstGeom>
          </p:spPr>
        </p:pic>
        <p:pic>
          <p:nvPicPr>
            <p:cNvPr id="27" name="Elemento grafico 26" descr="Barra multifunzione contorno">
              <a:extLst>
                <a:ext uri="{FF2B5EF4-FFF2-40B4-BE49-F238E27FC236}">
                  <a16:creationId xmlns:a16="http://schemas.microsoft.com/office/drawing/2014/main" id="{808DCFB7-3C41-D913-C475-3FF0D5F64D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50250" y="3196141"/>
              <a:ext cx="367381" cy="367381"/>
            </a:xfrm>
            <a:prstGeom prst="rect">
              <a:avLst/>
            </a:prstGeom>
          </p:spPr>
        </p:pic>
      </p:grpSp>
      <p:grpSp>
        <p:nvGrpSpPr>
          <p:cNvPr id="29" name="Gruppo 28">
            <a:extLst>
              <a:ext uri="{FF2B5EF4-FFF2-40B4-BE49-F238E27FC236}">
                <a16:creationId xmlns:a16="http://schemas.microsoft.com/office/drawing/2014/main" id="{9634685F-B0AD-0F37-E0D1-03C431EDB74F}"/>
              </a:ext>
            </a:extLst>
          </p:cNvPr>
          <p:cNvGrpSpPr/>
          <p:nvPr/>
        </p:nvGrpSpPr>
        <p:grpSpPr>
          <a:xfrm>
            <a:off x="1068824" y="2422849"/>
            <a:ext cx="611945" cy="738664"/>
            <a:chOff x="4114800" y="2114550"/>
            <a:chExt cx="914400" cy="1000427"/>
          </a:xfrm>
        </p:grpSpPr>
        <p:pic>
          <p:nvPicPr>
            <p:cNvPr id="8" name="Elemento grafico 7" descr="Database con riempimento a tinta unita">
              <a:extLst>
                <a:ext uri="{FF2B5EF4-FFF2-40B4-BE49-F238E27FC236}">
                  <a16:creationId xmlns:a16="http://schemas.microsoft.com/office/drawing/2014/main" id="{90903D34-A590-9C94-45BE-CF426263295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4800" y="2114550"/>
              <a:ext cx="914400" cy="914400"/>
            </a:xfrm>
            <a:prstGeom prst="rect">
              <a:avLst/>
            </a:prstGeom>
          </p:spPr>
        </p:pic>
        <p:pic>
          <p:nvPicPr>
            <p:cNvPr id="25" name="Elemento grafico 24" descr="Barra multifunzione contorno">
              <a:extLst>
                <a:ext uri="{FF2B5EF4-FFF2-40B4-BE49-F238E27FC236}">
                  <a16:creationId xmlns:a16="http://schemas.microsoft.com/office/drawing/2014/main" id="{557E629F-AB81-8025-9596-81FFAED4A5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61819" y="2747596"/>
              <a:ext cx="367381" cy="367381"/>
            </a:xfrm>
            <a:prstGeom prst="rect">
              <a:avLst/>
            </a:prstGeom>
          </p:spPr>
        </p:pic>
      </p:grpSp>
      <p:sp>
        <p:nvSpPr>
          <p:cNvPr id="31" name="CasellaDiTesto 30">
            <a:extLst>
              <a:ext uri="{FF2B5EF4-FFF2-40B4-BE49-F238E27FC236}">
                <a16:creationId xmlns:a16="http://schemas.microsoft.com/office/drawing/2014/main" id="{B95C6002-4230-0354-F587-16C4FBA260F7}"/>
              </a:ext>
            </a:extLst>
          </p:cNvPr>
          <p:cNvSpPr txBox="1"/>
          <p:nvPr/>
        </p:nvSpPr>
        <p:spPr>
          <a:xfrm>
            <a:off x="1512278" y="1363046"/>
            <a:ext cx="1153550" cy="738664"/>
          </a:xfrm>
          <a:prstGeom prst="rect">
            <a:avLst/>
          </a:prstGeom>
          <a:noFill/>
        </p:spPr>
        <p:txBody>
          <a:bodyPr wrap="square" rtlCol="0">
            <a:spAutoFit/>
          </a:bodyPr>
          <a:lstStyle/>
          <a:p>
            <a:r>
              <a:rPr lang="it-IT" dirty="0"/>
              <a:t>Evaluation of </a:t>
            </a:r>
            <a:r>
              <a:rPr lang="it-IT" dirty="0" err="1"/>
              <a:t>safety</a:t>
            </a:r>
            <a:r>
              <a:rPr lang="it-IT" dirty="0"/>
              <a:t> </a:t>
            </a:r>
            <a:r>
              <a:rPr lang="it-IT" dirty="0" err="1"/>
              <a:t>measures</a:t>
            </a:r>
            <a:endParaRPr lang="it-IT" dirty="0"/>
          </a:p>
        </p:txBody>
      </p:sp>
      <p:sp>
        <p:nvSpPr>
          <p:cNvPr id="33" name="CasellaDiTesto 32">
            <a:extLst>
              <a:ext uri="{FF2B5EF4-FFF2-40B4-BE49-F238E27FC236}">
                <a16:creationId xmlns:a16="http://schemas.microsoft.com/office/drawing/2014/main" id="{F7093CE5-31DE-296B-2632-B9883A4C0026}"/>
              </a:ext>
            </a:extLst>
          </p:cNvPr>
          <p:cNvSpPr txBox="1"/>
          <p:nvPr/>
        </p:nvSpPr>
        <p:spPr>
          <a:xfrm>
            <a:off x="2451163" y="1750342"/>
            <a:ext cx="1368082" cy="523220"/>
          </a:xfrm>
          <a:prstGeom prst="rect">
            <a:avLst/>
          </a:prstGeom>
          <a:noFill/>
        </p:spPr>
        <p:txBody>
          <a:bodyPr wrap="square">
            <a:spAutoFit/>
          </a:bodyPr>
          <a:lstStyle/>
          <a:p>
            <a:pPr algn="ctr"/>
            <a:r>
              <a:rPr lang="it-IT" dirty="0">
                <a:ln w="0"/>
                <a:solidFill>
                  <a:schemeClr val="tx1"/>
                </a:solidFill>
                <a:effectLst>
                  <a:outerShdw blurRad="38100" dist="19050" dir="2700000" algn="tl" rotWithShape="0">
                    <a:schemeClr val="dk1">
                      <a:alpha val="40000"/>
                    </a:schemeClr>
                  </a:outerShdw>
                </a:effectLst>
              </a:rPr>
              <a:t>Technical </a:t>
            </a:r>
            <a:r>
              <a:rPr lang="it-IT" dirty="0" err="1">
                <a:ln w="0"/>
                <a:solidFill>
                  <a:schemeClr val="tx1"/>
                </a:solidFill>
                <a:effectLst>
                  <a:outerShdw blurRad="38100" dist="19050" dir="2700000" algn="tl" rotWithShape="0">
                    <a:schemeClr val="dk1">
                      <a:alpha val="40000"/>
                    </a:schemeClr>
                  </a:outerShdw>
                </a:effectLst>
              </a:rPr>
              <a:t>configurations</a:t>
            </a:r>
            <a:endParaRPr lang="it-IT" dirty="0">
              <a:ln w="0"/>
              <a:solidFill>
                <a:schemeClr val="tx1"/>
              </a:solidFill>
              <a:effectLst>
                <a:outerShdw blurRad="38100" dist="19050" dir="2700000" algn="tl" rotWithShape="0">
                  <a:schemeClr val="dk1">
                    <a:alpha val="40000"/>
                  </a:schemeClr>
                </a:outerShdw>
              </a:effectLst>
            </a:endParaRPr>
          </a:p>
        </p:txBody>
      </p:sp>
      <p:sp>
        <p:nvSpPr>
          <p:cNvPr id="34" name="CasellaDiTesto 33">
            <a:extLst>
              <a:ext uri="{FF2B5EF4-FFF2-40B4-BE49-F238E27FC236}">
                <a16:creationId xmlns:a16="http://schemas.microsoft.com/office/drawing/2014/main" id="{DEC48024-CB1C-D4C9-A907-31459661B829}"/>
              </a:ext>
            </a:extLst>
          </p:cNvPr>
          <p:cNvSpPr txBox="1"/>
          <p:nvPr/>
        </p:nvSpPr>
        <p:spPr>
          <a:xfrm>
            <a:off x="1526446" y="2503259"/>
            <a:ext cx="963637" cy="523220"/>
          </a:xfrm>
          <a:prstGeom prst="rect">
            <a:avLst/>
          </a:prstGeom>
          <a:noFill/>
        </p:spPr>
        <p:txBody>
          <a:bodyPr wrap="square" rtlCol="0">
            <a:spAutoFit/>
          </a:bodyPr>
          <a:lstStyle/>
          <a:p>
            <a:r>
              <a:rPr lang="it-IT" dirty="0"/>
              <a:t>Company CMDB</a:t>
            </a:r>
          </a:p>
        </p:txBody>
      </p:sp>
      <p:sp>
        <p:nvSpPr>
          <p:cNvPr id="35" name="CasellaDiTesto 34">
            <a:extLst>
              <a:ext uri="{FF2B5EF4-FFF2-40B4-BE49-F238E27FC236}">
                <a16:creationId xmlns:a16="http://schemas.microsoft.com/office/drawing/2014/main" id="{B5E8EAF0-83F3-8F0C-F188-080A8F80FE0A}"/>
              </a:ext>
            </a:extLst>
          </p:cNvPr>
          <p:cNvSpPr txBox="1"/>
          <p:nvPr/>
        </p:nvSpPr>
        <p:spPr>
          <a:xfrm>
            <a:off x="3011245" y="2473951"/>
            <a:ext cx="998806" cy="523220"/>
          </a:xfrm>
          <a:prstGeom prst="rect">
            <a:avLst/>
          </a:prstGeom>
          <a:noFill/>
        </p:spPr>
        <p:txBody>
          <a:bodyPr wrap="square" rtlCol="0">
            <a:spAutoFit/>
          </a:bodyPr>
          <a:lstStyle/>
          <a:p>
            <a:pPr algn="ctr"/>
            <a:r>
              <a:rPr lang="it-IT" dirty="0"/>
              <a:t>Standard </a:t>
            </a:r>
            <a:r>
              <a:rPr lang="it-IT" dirty="0" err="1"/>
              <a:t>evaluation</a:t>
            </a:r>
            <a:endParaRPr lang="it-IT" dirty="0"/>
          </a:p>
        </p:txBody>
      </p:sp>
      <p:sp>
        <p:nvSpPr>
          <p:cNvPr id="37" name="Rettangolo 36">
            <a:extLst>
              <a:ext uri="{FF2B5EF4-FFF2-40B4-BE49-F238E27FC236}">
                <a16:creationId xmlns:a16="http://schemas.microsoft.com/office/drawing/2014/main" id="{E1B69859-274A-66C6-9303-893FC047C417}"/>
              </a:ext>
            </a:extLst>
          </p:cNvPr>
          <p:cNvSpPr/>
          <p:nvPr/>
        </p:nvSpPr>
        <p:spPr>
          <a:xfrm>
            <a:off x="1724489" y="1076997"/>
            <a:ext cx="1531188" cy="369332"/>
          </a:xfrm>
          <a:prstGeom prst="rect">
            <a:avLst/>
          </a:prstGeom>
          <a:noFill/>
        </p:spPr>
        <p:txBody>
          <a:bodyPr wrap="none" lIns="91440" tIns="45720" rIns="91440" bIns="45720">
            <a:spAutoFit/>
          </a:bodyPr>
          <a:lstStyle/>
          <a:p>
            <a:pPr algn="ctr"/>
            <a:r>
              <a:rPr lang="it-IT"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Source</a:t>
            </a:r>
          </a:p>
        </p:txBody>
      </p:sp>
      <p:pic>
        <p:nvPicPr>
          <p:cNvPr id="39" name="Immagine 38">
            <a:extLst>
              <a:ext uri="{FF2B5EF4-FFF2-40B4-BE49-F238E27FC236}">
                <a16:creationId xmlns:a16="http://schemas.microsoft.com/office/drawing/2014/main" id="{EE72D487-668F-082A-FB1E-779274C084CD}"/>
              </a:ext>
            </a:extLst>
          </p:cNvPr>
          <p:cNvPicPr>
            <a:picLocks noChangeAspect="1"/>
          </p:cNvPicPr>
          <p:nvPr/>
        </p:nvPicPr>
        <p:blipFill>
          <a:blip r:embed="rId16"/>
          <a:stretch>
            <a:fillRect/>
          </a:stretch>
        </p:blipFill>
        <p:spPr>
          <a:xfrm>
            <a:off x="4800615" y="1607342"/>
            <a:ext cx="3491214" cy="1368714"/>
          </a:xfrm>
          <a:prstGeom prst="rect">
            <a:avLst/>
          </a:prstGeom>
        </p:spPr>
      </p:pic>
      <p:sp>
        <p:nvSpPr>
          <p:cNvPr id="42" name="Rettangolo 41">
            <a:extLst>
              <a:ext uri="{FF2B5EF4-FFF2-40B4-BE49-F238E27FC236}">
                <a16:creationId xmlns:a16="http://schemas.microsoft.com/office/drawing/2014/main" id="{07B5E0ED-6BBB-E1FC-645A-84BF9DBC9184}"/>
              </a:ext>
            </a:extLst>
          </p:cNvPr>
          <p:cNvSpPr/>
          <p:nvPr/>
        </p:nvSpPr>
        <p:spPr>
          <a:xfrm>
            <a:off x="4985736" y="1196577"/>
            <a:ext cx="2980303" cy="369332"/>
          </a:xfrm>
          <a:prstGeom prst="rect">
            <a:avLst/>
          </a:prstGeom>
          <a:noFill/>
        </p:spPr>
        <p:txBody>
          <a:bodyPr wrap="none" lIns="91440" tIns="45720" rIns="91440" bIns="45720">
            <a:spAutoFit/>
          </a:bodyPr>
          <a:lstStyle/>
          <a:p>
            <a:pPr algn="ctr"/>
            <a:r>
              <a:rPr lang="it-IT" sz="18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Decision</a:t>
            </a:r>
            <a:r>
              <a:rPr lang="it-IT"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Support System</a:t>
            </a:r>
          </a:p>
        </p:txBody>
      </p:sp>
      <p:grpSp>
        <p:nvGrpSpPr>
          <p:cNvPr id="49" name="Gruppo 48">
            <a:extLst>
              <a:ext uri="{FF2B5EF4-FFF2-40B4-BE49-F238E27FC236}">
                <a16:creationId xmlns:a16="http://schemas.microsoft.com/office/drawing/2014/main" id="{8C4A9BFE-A329-993C-BBA4-6F01B354AC35}"/>
              </a:ext>
            </a:extLst>
          </p:cNvPr>
          <p:cNvGrpSpPr/>
          <p:nvPr/>
        </p:nvGrpSpPr>
        <p:grpSpPr>
          <a:xfrm>
            <a:off x="2783107" y="4116558"/>
            <a:ext cx="2147613" cy="1050622"/>
            <a:chOff x="1699901" y="3352778"/>
            <a:chExt cx="2704042" cy="1277605"/>
          </a:xfrm>
        </p:grpSpPr>
        <p:pic>
          <p:nvPicPr>
            <p:cNvPr id="44" name="Elemento grafico 43" descr="Ingranaggi con riempimento a tinta unita">
              <a:extLst>
                <a:ext uri="{FF2B5EF4-FFF2-40B4-BE49-F238E27FC236}">
                  <a16:creationId xmlns:a16="http://schemas.microsoft.com/office/drawing/2014/main" id="{32734F94-F1F0-9745-3DCA-4183880155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9901" y="3623620"/>
              <a:ext cx="914400" cy="914400"/>
            </a:xfrm>
            <a:prstGeom prst="rect">
              <a:avLst/>
            </a:prstGeom>
          </p:spPr>
        </p:pic>
        <p:pic>
          <p:nvPicPr>
            <p:cNvPr id="46" name="Elemento grafico 45" descr="Singolo ingranaggio con riempimento a tinta unita">
              <a:extLst>
                <a:ext uri="{FF2B5EF4-FFF2-40B4-BE49-F238E27FC236}">
                  <a16:creationId xmlns:a16="http://schemas.microsoft.com/office/drawing/2014/main" id="{DBC86644-E5BE-2A7D-A483-F29E977C76A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343017" y="3352778"/>
              <a:ext cx="914400" cy="914400"/>
            </a:xfrm>
            <a:prstGeom prst="rect">
              <a:avLst/>
            </a:prstGeom>
          </p:spPr>
        </p:pic>
        <p:pic>
          <p:nvPicPr>
            <p:cNvPr id="47" name="Elemento grafico 46" descr="Singolo ingranaggio con riempimento a tinta unita">
              <a:extLst>
                <a:ext uri="{FF2B5EF4-FFF2-40B4-BE49-F238E27FC236}">
                  <a16:creationId xmlns:a16="http://schemas.microsoft.com/office/drawing/2014/main" id="{9E1E026F-D919-20B0-F13D-645AE071EC5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883211" y="3715983"/>
              <a:ext cx="914400" cy="914400"/>
            </a:xfrm>
            <a:prstGeom prst="rect">
              <a:avLst/>
            </a:prstGeom>
          </p:spPr>
        </p:pic>
        <p:pic>
          <p:nvPicPr>
            <p:cNvPr id="48" name="Elemento grafico 47" descr="Ingranaggi con riempimento a tinta unita">
              <a:extLst>
                <a:ext uri="{FF2B5EF4-FFF2-40B4-BE49-F238E27FC236}">
                  <a16:creationId xmlns:a16="http://schemas.microsoft.com/office/drawing/2014/main" id="{87691ECD-21F3-D11D-29DE-761378F87D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9543" y="3397347"/>
              <a:ext cx="914400" cy="914400"/>
            </a:xfrm>
            <a:prstGeom prst="rect">
              <a:avLst/>
            </a:prstGeom>
          </p:spPr>
        </p:pic>
      </p:grpSp>
      <p:sp>
        <p:nvSpPr>
          <p:cNvPr id="53" name="CasellaDiTesto 52">
            <a:extLst>
              <a:ext uri="{FF2B5EF4-FFF2-40B4-BE49-F238E27FC236}">
                <a16:creationId xmlns:a16="http://schemas.microsoft.com/office/drawing/2014/main" id="{21A4E122-98AF-1C22-5FA3-3807353ECCFB}"/>
              </a:ext>
            </a:extLst>
          </p:cNvPr>
          <p:cNvSpPr txBox="1"/>
          <p:nvPr/>
        </p:nvSpPr>
        <p:spPr>
          <a:xfrm>
            <a:off x="1068825" y="4087269"/>
            <a:ext cx="1775034" cy="938719"/>
          </a:xfrm>
          <a:prstGeom prst="rect">
            <a:avLst/>
          </a:prstGeom>
          <a:noFill/>
          <a:ln w="38100">
            <a:solidFill>
              <a:schemeClr val="tx1">
                <a:lumMod val="75000"/>
                <a:lumOff val="25000"/>
              </a:schemeClr>
            </a:solidFill>
          </a:ln>
        </p:spPr>
        <p:txBody>
          <a:bodyPr wrap="square">
            <a:spAutoFit/>
          </a:bodyPr>
          <a:lstStyle/>
          <a:p>
            <a:r>
              <a:rPr lang="it-IT" sz="1100" dirty="0"/>
              <a:t>Able to </a:t>
            </a:r>
            <a:r>
              <a:rPr lang="it-IT" sz="1100" dirty="0" err="1"/>
              <a:t>unify</a:t>
            </a:r>
            <a:r>
              <a:rPr lang="it-IT" sz="1100" dirty="0"/>
              <a:t> and correlate risk </a:t>
            </a:r>
            <a:r>
              <a:rPr lang="it-IT" sz="1100" dirty="0" err="1"/>
              <a:t>assessments</a:t>
            </a:r>
            <a:r>
              <a:rPr lang="it-IT" sz="1100" dirty="0"/>
              <a:t>, </a:t>
            </a:r>
            <a:r>
              <a:rPr lang="it-IT" sz="1100" dirty="0" err="1"/>
              <a:t>collected</a:t>
            </a:r>
            <a:r>
              <a:rPr lang="it-IT" sz="1100" dirty="0"/>
              <a:t> </a:t>
            </a:r>
            <a:r>
              <a:rPr lang="it-IT" sz="1100" dirty="0" err="1"/>
              <a:t>through</a:t>
            </a:r>
            <a:r>
              <a:rPr lang="it-IT" sz="1100" dirty="0"/>
              <a:t> </a:t>
            </a:r>
            <a:r>
              <a:rPr lang="it-IT" sz="1100" dirty="0" err="1"/>
              <a:t>specific</a:t>
            </a:r>
            <a:r>
              <a:rPr lang="it-IT" sz="1100" dirty="0"/>
              <a:t> and </a:t>
            </a:r>
            <a:r>
              <a:rPr lang="it-IT" sz="1100" dirty="0" err="1"/>
              <a:t>automatable</a:t>
            </a:r>
            <a:r>
              <a:rPr lang="it-IT" sz="1100" dirty="0"/>
              <a:t> </a:t>
            </a:r>
            <a:r>
              <a:rPr lang="it-IT" sz="1100" dirty="0" err="1"/>
              <a:t>connectors</a:t>
            </a:r>
            <a:endParaRPr lang="it-IT" sz="1100" dirty="0"/>
          </a:p>
        </p:txBody>
      </p:sp>
      <p:sp>
        <p:nvSpPr>
          <p:cNvPr id="55" name="CasellaDiTesto 54">
            <a:extLst>
              <a:ext uri="{FF2B5EF4-FFF2-40B4-BE49-F238E27FC236}">
                <a16:creationId xmlns:a16="http://schemas.microsoft.com/office/drawing/2014/main" id="{62C33C93-B9FB-BA08-5163-258E000FBBF6}"/>
              </a:ext>
            </a:extLst>
          </p:cNvPr>
          <p:cNvSpPr txBox="1"/>
          <p:nvPr/>
        </p:nvSpPr>
        <p:spPr>
          <a:xfrm>
            <a:off x="4864192" y="3915839"/>
            <a:ext cx="1557736" cy="1107996"/>
          </a:xfrm>
          <a:prstGeom prst="rect">
            <a:avLst/>
          </a:prstGeom>
          <a:noFill/>
          <a:ln w="38100">
            <a:solidFill>
              <a:schemeClr val="tx1">
                <a:lumMod val="75000"/>
                <a:lumOff val="25000"/>
              </a:schemeClr>
            </a:solidFill>
          </a:ln>
        </p:spPr>
        <p:txBody>
          <a:bodyPr wrap="square">
            <a:spAutoFit/>
          </a:bodyPr>
          <a:lstStyle>
            <a:defPPr marR="0" lvl="0" algn="l" rtl="0">
              <a:lnSpc>
                <a:spcPct val="100000"/>
              </a:lnSpc>
              <a:spcBef>
                <a:spcPts val="0"/>
              </a:spcBef>
              <a:spcAft>
                <a:spcPts val="0"/>
              </a:spcAft>
            </a:defPPr>
            <a:lvl1pPr>
              <a:defRPr sz="1200"/>
            </a:lvl1pPr>
          </a:lstStyle>
          <a:p>
            <a:r>
              <a:rPr lang="it-IT" sz="1100" dirty="0" err="1"/>
              <a:t>It</a:t>
            </a:r>
            <a:r>
              <a:rPr lang="it-IT" sz="1100" dirty="0"/>
              <a:t> </a:t>
            </a:r>
            <a:r>
              <a:rPr lang="it-IT" sz="1100" dirty="0" err="1"/>
              <a:t>is</a:t>
            </a:r>
            <a:r>
              <a:rPr lang="it-IT" sz="1100" dirty="0"/>
              <a:t> </a:t>
            </a:r>
            <a:r>
              <a:rPr lang="it-IT" sz="1100" dirty="0" err="1"/>
              <a:t>possible</a:t>
            </a:r>
            <a:r>
              <a:rPr lang="it-IT" sz="1100" dirty="0"/>
              <a:t> to </a:t>
            </a:r>
            <a:r>
              <a:rPr lang="it-IT" sz="1100" dirty="0" err="1"/>
              <a:t>obtain</a:t>
            </a:r>
            <a:r>
              <a:rPr lang="it-IT" sz="1100" dirty="0"/>
              <a:t> </a:t>
            </a:r>
            <a:r>
              <a:rPr lang="it-IT" sz="1100" dirty="0" err="1"/>
              <a:t>results</a:t>
            </a:r>
            <a:r>
              <a:rPr lang="it-IT" sz="1100" dirty="0"/>
              <a:t> from </a:t>
            </a:r>
            <a:r>
              <a:rPr lang="it-IT" sz="1100" dirty="0" err="1"/>
              <a:t>analyzes</a:t>
            </a:r>
            <a:r>
              <a:rPr lang="it-IT" sz="1100" dirty="0"/>
              <a:t> and </a:t>
            </a:r>
            <a:r>
              <a:rPr lang="it-IT" sz="1100" dirty="0" err="1"/>
              <a:t>investigations</a:t>
            </a:r>
            <a:r>
              <a:rPr lang="it-IT" sz="1100" dirty="0"/>
              <a:t>, thanks to </a:t>
            </a:r>
            <a:r>
              <a:rPr lang="it-IT" sz="1100" dirty="0" err="1"/>
              <a:t>advanced</a:t>
            </a:r>
            <a:r>
              <a:rPr lang="it-IT" sz="1100" dirty="0"/>
              <a:t> Data Analytics features.</a:t>
            </a:r>
          </a:p>
        </p:txBody>
      </p:sp>
      <p:sp>
        <p:nvSpPr>
          <p:cNvPr id="56" name="Rettangolo 55">
            <a:extLst>
              <a:ext uri="{FF2B5EF4-FFF2-40B4-BE49-F238E27FC236}">
                <a16:creationId xmlns:a16="http://schemas.microsoft.com/office/drawing/2014/main" id="{49765FA8-C3B5-523A-7EAB-FEE9FEB7BB51}"/>
              </a:ext>
            </a:extLst>
          </p:cNvPr>
          <p:cNvSpPr/>
          <p:nvPr/>
        </p:nvSpPr>
        <p:spPr>
          <a:xfrm>
            <a:off x="4059895" y="3481378"/>
            <a:ext cx="1685078" cy="369332"/>
          </a:xfrm>
          <a:prstGeom prst="rect">
            <a:avLst/>
          </a:prstGeom>
          <a:noFill/>
        </p:spPr>
        <p:txBody>
          <a:bodyPr wrap="none" lIns="91440" tIns="45720" rIns="91440" bIns="45720">
            <a:spAutoFit/>
          </a:bodyPr>
          <a:lstStyle/>
          <a:p>
            <a:pPr algn="ctr"/>
            <a:r>
              <a:rPr lang="it-IT" sz="1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Platform</a:t>
            </a:r>
          </a:p>
        </p:txBody>
      </p:sp>
      <p:sp>
        <p:nvSpPr>
          <p:cNvPr id="58" name="CasellaDiTesto 57">
            <a:extLst>
              <a:ext uri="{FF2B5EF4-FFF2-40B4-BE49-F238E27FC236}">
                <a16:creationId xmlns:a16="http://schemas.microsoft.com/office/drawing/2014/main" id="{12662F4F-F73C-784B-D2D6-6FA017E385AA}"/>
              </a:ext>
            </a:extLst>
          </p:cNvPr>
          <p:cNvSpPr txBox="1"/>
          <p:nvPr/>
        </p:nvSpPr>
        <p:spPr>
          <a:xfrm>
            <a:off x="6549270" y="3595177"/>
            <a:ext cx="2404816" cy="1446550"/>
          </a:xfrm>
          <a:prstGeom prst="rect">
            <a:avLst/>
          </a:prstGeom>
          <a:noFill/>
          <a:ln w="38100">
            <a:solidFill>
              <a:schemeClr val="tx1">
                <a:lumMod val="75000"/>
                <a:lumOff val="25000"/>
              </a:schemeClr>
            </a:solidFill>
          </a:ln>
        </p:spPr>
        <p:txBody>
          <a:bodyPr wrap="square">
            <a:spAutoFit/>
          </a:bodyPr>
          <a:lstStyle>
            <a:defPPr marR="0" lvl="0" algn="l" rtl="0">
              <a:lnSpc>
                <a:spcPct val="100000"/>
              </a:lnSpc>
              <a:spcBef>
                <a:spcPts val="0"/>
              </a:spcBef>
              <a:spcAft>
                <a:spcPts val="0"/>
              </a:spcAft>
            </a:defPPr>
            <a:lvl1pPr>
              <a:defRPr sz="1200"/>
            </a:lvl1pPr>
          </a:lstStyle>
          <a:p>
            <a:r>
              <a:rPr lang="en-US" sz="1100" dirty="0"/>
              <a:t>It is the single repository for the</a:t>
            </a:r>
          </a:p>
          <a:p>
            <a:r>
              <a:rPr lang="en-US" sz="1100" dirty="0"/>
              <a:t>• storage,</a:t>
            </a:r>
          </a:p>
          <a:p>
            <a:r>
              <a:rPr lang="en-US" sz="1100" dirty="0"/>
              <a:t>• the update</a:t>
            </a:r>
          </a:p>
          <a:p>
            <a:r>
              <a:rPr lang="en-US" sz="1100" dirty="0"/>
              <a:t>• reporting</a:t>
            </a:r>
          </a:p>
          <a:p>
            <a:r>
              <a:rPr lang="en-US" sz="1100" dirty="0"/>
              <a:t>aimed at all organizational levels, to quickly support them in their choices for the protection and defense of corporate assets</a:t>
            </a:r>
            <a:endParaRPr lang="it-IT" sz="1100" dirty="0"/>
          </a:p>
        </p:txBody>
      </p:sp>
      <p:sp>
        <p:nvSpPr>
          <p:cNvPr id="59" name="Freccia in giù 58">
            <a:extLst>
              <a:ext uri="{FF2B5EF4-FFF2-40B4-BE49-F238E27FC236}">
                <a16:creationId xmlns:a16="http://schemas.microsoft.com/office/drawing/2014/main" id="{517E091B-4C72-E109-B090-E2A2E72C62D7}"/>
              </a:ext>
            </a:extLst>
          </p:cNvPr>
          <p:cNvSpPr/>
          <p:nvPr/>
        </p:nvSpPr>
        <p:spPr>
          <a:xfrm>
            <a:off x="2152357" y="2991315"/>
            <a:ext cx="705010" cy="829466"/>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Freccia in giù 60">
            <a:extLst>
              <a:ext uri="{FF2B5EF4-FFF2-40B4-BE49-F238E27FC236}">
                <a16:creationId xmlns:a16="http://schemas.microsoft.com/office/drawing/2014/main" id="{9D6282E2-B8C6-1748-0847-E0FF3BA6E284}"/>
              </a:ext>
            </a:extLst>
          </p:cNvPr>
          <p:cNvSpPr/>
          <p:nvPr/>
        </p:nvSpPr>
        <p:spPr>
          <a:xfrm rot="10800000">
            <a:off x="6013072" y="2869210"/>
            <a:ext cx="705010" cy="829466"/>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Rettangolo 62">
            <a:extLst>
              <a:ext uri="{FF2B5EF4-FFF2-40B4-BE49-F238E27FC236}">
                <a16:creationId xmlns:a16="http://schemas.microsoft.com/office/drawing/2014/main" id="{48B5D893-7B94-F162-0D4A-4F2EA5FC7F27}"/>
              </a:ext>
            </a:extLst>
          </p:cNvPr>
          <p:cNvSpPr/>
          <p:nvPr/>
        </p:nvSpPr>
        <p:spPr>
          <a:xfrm>
            <a:off x="2322524" y="400928"/>
            <a:ext cx="4147289"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Information Flow</a:t>
            </a:r>
          </a:p>
        </p:txBody>
      </p:sp>
      <p:graphicFrame>
        <p:nvGraphicFramePr>
          <p:cNvPr id="66" name="Diagramma 65">
            <a:extLst>
              <a:ext uri="{FF2B5EF4-FFF2-40B4-BE49-F238E27FC236}">
                <a16:creationId xmlns:a16="http://schemas.microsoft.com/office/drawing/2014/main" id="{120FFE58-DC9D-F4FF-232D-FE719A491DAA}"/>
              </a:ext>
            </a:extLst>
          </p:cNvPr>
          <p:cNvGraphicFramePr/>
          <p:nvPr>
            <p:extLst>
              <p:ext uri="{D42A27DB-BD31-4B8C-83A1-F6EECF244321}">
                <p14:modId xmlns:p14="http://schemas.microsoft.com/office/powerpoint/2010/main" val="2106312722"/>
              </p:ext>
            </p:extLst>
          </p:nvPr>
        </p:nvGraphicFramePr>
        <p:xfrm>
          <a:off x="5466" y="-1774389"/>
          <a:ext cx="9138533" cy="4064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 name="Segnaposto numero diapositiva 3">
            <a:extLst>
              <a:ext uri="{FF2B5EF4-FFF2-40B4-BE49-F238E27FC236}">
                <a16:creationId xmlns:a16="http://schemas.microsoft.com/office/drawing/2014/main" id="{76EB5EE2-AB38-63EB-C32A-644C569A7E68}"/>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16</a:t>
            </a:fld>
            <a:endParaRPr lang="it-IT"/>
          </a:p>
        </p:txBody>
      </p:sp>
    </p:spTree>
    <p:extLst>
      <p:ext uri="{BB962C8B-B14F-4D97-AF65-F5344CB8AC3E}">
        <p14:creationId xmlns:p14="http://schemas.microsoft.com/office/powerpoint/2010/main" val="318549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par>
                                <p:cTn id="14" presetID="16" presetClass="entr" presetSubtype="21"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arn(inVertical)">
                                      <p:cBhvr>
                                        <p:cTn id="16" dur="500"/>
                                        <p:tgtEl>
                                          <p:spTgt spid="28"/>
                                        </p:tgtEl>
                                      </p:cBhvr>
                                    </p:animEffect>
                                  </p:childTnLst>
                                </p:cTn>
                              </p:par>
                              <p:par>
                                <p:cTn id="17" presetID="16" presetClass="entr" presetSubtype="2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barn(inVertical)">
                                      <p:cBhvr>
                                        <p:cTn id="28" dur="500"/>
                                        <p:tgtEl>
                                          <p:spTgt spid="3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barn(inVertical)">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barn(inVertical)">
                                      <p:cBhvr>
                                        <p:cTn id="39" dur="500"/>
                                        <p:tgtEl>
                                          <p:spTgt spid="51"/>
                                        </p:tgtEl>
                                      </p:cBhvr>
                                    </p:animEffect>
                                  </p:childTnLst>
                                </p:cTn>
                              </p:par>
                              <p:par>
                                <p:cTn id="40" presetID="16" presetClass="entr" presetSubtype="21"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barn(inVertical)">
                                      <p:cBhvr>
                                        <p:cTn id="42" dur="500"/>
                                        <p:tgtEl>
                                          <p:spTgt spid="4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barn(inVertical)">
                                      <p:cBhvr>
                                        <p:cTn id="45" dur="500"/>
                                        <p:tgtEl>
                                          <p:spTgt spid="5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inVertical)">
                                      <p:cBhvr>
                                        <p:cTn id="48" dur="500"/>
                                        <p:tgtEl>
                                          <p:spTgt spid="5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barn(inVertical)">
                                      <p:cBhvr>
                                        <p:cTn id="51" dur="500"/>
                                        <p:tgtEl>
                                          <p:spTgt spid="56"/>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barn(inVertical)">
                                      <p:cBhvr>
                                        <p:cTn id="54" dur="500"/>
                                        <p:tgtEl>
                                          <p:spTgt spid="58"/>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arn(inVertical)">
                                      <p:cBhvr>
                                        <p:cTn id="57" dur="500"/>
                                        <p:tgtEl>
                                          <p:spTgt spid="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barn(inVertical)">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barn(inVertical)">
                                      <p:cBhvr>
                                        <p:cTn id="65" dur="500"/>
                                        <p:tgtEl>
                                          <p:spTgt spid="41"/>
                                        </p:tgtEl>
                                      </p:cBhvr>
                                    </p:animEffect>
                                  </p:childTnLst>
                                </p:cTn>
                              </p:par>
                              <p:par>
                                <p:cTn id="66" presetID="16" presetClass="entr" presetSubtype="21"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barn(inVertical)">
                                      <p:cBhvr>
                                        <p:cTn id="68" dur="500"/>
                                        <p:tgtEl>
                                          <p:spTgt spid="39"/>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arn(inVertical)">
                                      <p:cBhvr>
                                        <p:cTn id="71" dur="500"/>
                                        <p:tgtEl>
                                          <p:spTgt spid="42"/>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1"/>
                                        </p:tgtEl>
                                        <p:attrNameLst>
                                          <p:attrName>style.visibility</p:attrName>
                                        </p:attrNameLst>
                                      </p:cBhvr>
                                      <p:to>
                                        <p:strVal val="visible"/>
                                      </p:to>
                                    </p:set>
                                    <p:animEffect transition="in" filter="barn(inVertical)">
                                      <p:cBhvr>
                                        <p:cTn id="7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1" grpId="0" animBg="1"/>
      <p:bldP spid="36" grpId="0" animBg="1"/>
      <p:bldP spid="31" grpId="0"/>
      <p:bldP spid="33" grpId="0"/>
      <p:bldP spid="34" grpId="0"/>
      <p:bldP spid="35" grpId="0"/>
      <p:bldP spid="37" grpId="0"/>
      <p:bldP spid="42" grpId="0"/>
      <p:bldP spid="53" grpId="0" animBg="1"/>
      <p:bldP spid="55" grpId="0" animBg="1"/>
      <p:bldP spid="56" grpId="0"/>
      <p:bldP spid="58" grpId="0" animBg="1"/>
      <p:bldP spid="59" grpId="0" animBg="1"/>
      <p:bldP spid="61"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p:txBody>
          <a:bodyPr/>
          <a:lstStyle/>
          <a:p>
            <a:r>
              <a:rPr lang="it-IT" dirty="0" err="1"/>
              <a:t>Advantages</a:t>
            </a:r>
            <a:r>
              <a:rPr lang="it-IT" dirty="0"/>
              <a:t> for the customer</a:t>
            </a:r>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a:xfrm>
            <a:off x="1052050" y="1545942"/>
            <a:ext cx="7232258" cy="3303600"/>
          </a:xfrm>
        </p:spPr>
        <p:txBody>
          <a:bodyPr/>
          <a:lstStyle/>
          <a:p>
            <a:r>
              <a:rPr lang="en-US" sz="1600" dirty="0"/>
              <a:t>reduction of </a:t>
            </a:r>
            <a:r>
              <a:rPr lang="en-US" sz="1600" b="1" dirty="0">
                <a:effectLst>
                  <a:outerShdw blurRad="38100" dist="38100" dir="2700000" algn="tl">
                    <a:srgbClr val="000000">
                      <a:alpha val="43137"/>
                    </a:srgbClr>
                  </a:outerShdw>
                </a:effectLst>
              </a:rPr>
              <a:t>information collection time </a:t>
            </a:r>
            <a:r>
              <a:rPr lang="en-US" sz="1600" dirty="0"/>
              <a:t>for the establishment of risk indicators;</a:t>
            </a:r>
          </a:p>
          <a:p>
            <a:r>
              <a:rPr lang="en-US" sz="1600" dirty="0"/>
              <a:t>increase in </a:t>
            </a:r>
            <a:r>
              <a:rPr lang="en-US" sz="1600" b="1" dirty="0">
                <a:effectLst>
                  <a:outerShdw blurRad="38100" dist="38100" dir="2700000" algn="tl">
                    <a:srgbClr val="000000">
                      <a:alpha val="43137"/>
                    </a:srgbClr>
                  </a:outerShdw>
                </a:effectLst>
              </a:rPr>
              <a:t>confidence</a:t>
            </a:r>
            <a:r>
              <a:rPr lang="en-US" sz="1600" dirty="0"/>
              <a:t> in the summary data produced, generated directly and not through different passages between different company areas;</a:t>
            </a:r>
          </a:p>
          <a:p>
            <a:r>
              <a:rPr lang="en-US" sz="1600" dirty="0"/>
              <a:t>the availability of </a:t>
            </a:r>
            <a:r>
              <a:rPr lang="en-US" sz="1600" b="1" dirty="0">
                <a:effectLst>
                  <a:outerShdw blurRad="38100" dist="38100" dir="2700000" algn="tl">
                    <a:srgbClr val="000000">
                      <a:alpha val="43137"/>
                    </a:srgbClr>
                  </a:outerShdw>
                </a:effectLst>
              </a:rPr>
              <a:t>comparable data </a:t>
            </a:r>
            <a:r>
              <a:rPr lang="en-US" sz="1600" dirty="0"/>
              <a:t>over time and in any case re-evaluable in the event of changes in the complex aggregation methods;</a:t>
            </a:r>
          </a:p>
          <a:p>
            <a:r>
              <a:rPr lang="en-US" sz="1600" dirty="0"/>
              <a:t>the reduction of the </a:t>
            </a:r>
            <a:r>
              <a:rPr lang="en-US" sz="1600" b="1" dirty="0">
                <a:effectLst>
                  <a:outerShdw blurRad="38100" dist="38100" dir="2700000" algn="tl">
                    <a:srgbClr val="000000">
                      <a:alpha val="43137"/>
                    </a:srgbClr>
                  </a:outerShdw>
                </a:effectLst>
              </a:rPr>
              <a:t>efforts</a:t>
            </a:r>
            <a:r>
              <a:rPr lang="en-US" sz="1600" dirty="0"/>
              <a:t> necessary to supervise the evaluation and control processes;</a:t>
            </a:r>
          </a:p>
          <a:p>
            <a:r>
              <a:rPr lang="en-US" sz="1600" dirty="0"/>
              <a:t>the availability of a system capable of </a:t>
            </a:r>
            <a:r>
              <a:rPr lang="en-US" sz="1600" b="1" dirty="0">
                <a:effectLst>
                  <a:outerShdw blurRad="38100" dist="38100" dir="2700000" algn="tl">
                    <a:srgbClr val="000000">
                      <a:alpha val="43137"/>
                    </a:srgbClr>
                  </a:outerShdw>
                </a:effectLst>
              </a:rPr>
              <a:t>supporting managerial decisions</a:t>
            </a:r>
            <a:r>
              <a:rPr lang="en-US" sz="1600" dirty="0"/>
              <a:t>.</a:t>
            </a:r>
            <a:endParaRPr lang="it-IT" sz="1600" dirty="0"/>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ma 5">
            <a:extLst>
              <a:ext uri="{FF2B5EF4-FFF2-40B4-BE49-F238E27FC236}">
                <a16:creationId xmlns:a16="http://schemas.microsoft.com/office/drawing/2014/main" id="{3DA976BF-1672-70C2-F3F5-142569D2DD1E}"/>
              </a:ext>
            </a:extLst>
          </p:cNvPr>
          <p:cNvGraphicFramePr/>
          <p:nvPr>
            <p:extLst>
              <p:ext uri="{D42A27DB-BD31-4B8C-83A1-F6EECF244321}">
                <p14:modId xmlns:p14="http://schemas.microsoft.com/office/powerpoint/2010/main" val="400450324"/>
              </p:ext>
            </p:extLst>
          </p:nvPr>
        </p:nvGraphicFramePr>
        <p:xfrm>
          <a:off x="5466" y="-1774389"/>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88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p:txBody>
          <a:bodyPr/>
          <a:lstStyle/>
          <a:p>
            <a:r>
              <a:rPr lang="it-IT" dirty="0" err="1"/>
              <a:t>Advantages</a:t>
            </a:r>
            <a:r>
              <a:rPr lang="it-IT" dirty="0"/>
              <a:t> for the developers: a </a:t>
            </a:r>
            <a:r>
              <a:rPr lang="it-IT" dirty="0" err="1"/>
              <a:t>platform</a:t>
            </a:r>
            <a:endParaRPr lang="it-IT" dirty="0"/>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a:xfrm>
            <a:off x="1052050" y="1545942"/>
            <a:ext cx="7205685" cy="3303600"/>
          </a:xfrm>
        </p:spPr>
        <p:txBody>
          <a:bodyPr/>
          <a:lstStyle/>
          <a:p>
            <a:r>
              <a:rPr lang="en-US" sz="2000" dirty="0"/>
              <a:t>with ready-to-use </a:t>
            </a:r>
            <a:r>
              <a:rPr lang="en-US" sz="2000" b="1" dirty="0">
                <a:effectLst>
                  <a:outerShdw blurRad="38100" dist="38100" dir="2700000" algn="tl">
                    <a:srgbClr val="000000">
                      <a:alpha val="43137"/>
                    </a:srgbClr>
                  </a:outerShdw>
                </a:effectLst>
              </a:rPr>
              <a:t>ingestion features </a:t>
            </a:r>
            <a:r>
              <a:rPr lang="en-US" sz="2000" dirty="0"/>
              <a:t>(input, parsing, indexing)</a:t>
            </a:r>
          </a:p>
          <a:p>
            <a:r>
              <a:rPr lang="it-IT" sz="2000" dirty="0"/>
              <a:t>with ready –to-use </a:t>
            </a:r>
            <a:r>
              <a:rPr lang="it-IT" sz="2000" b="1" dirty="0" err="1">
                <a:effectLst>
                  <a:outerShdw blurRad="38100" dist="38100" dir="2700000" algn="tl">
                    <a:srgbClr val="000000">
                      <a:alpha val="43137"/>
                    </a:srgbClr>
                  </a:outerShdw>
                </a:effectLst>
              </a:rPr>
              <a:t>normalization</a:t>
            </a:r>
            <a:r>
              <a:rPr lang="it-IT" sz="2000" b="1" dirty="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structure</a:t>
            </a:r>
            <a:endParaRPr lang="it-IT" sz="2000" b="1" dirty="0">
              <a:effectLst>
                <a:outerShdw blurRad="38100" dist="38100" dir="2700000" algn="tl">
                  <a:srgbClr val="000000">
                    <a:alpha val="43137"/>
                  </a:srgbClr>
                </a:outerShdw>
              </a:effectLst>
            </a:endParaRPr>
          </a:p>
          <a:p>
            <a:r>
              <a:rPr lang="it-IT" sz="2000" dirty="0"/>
              <a:t>with pre </a:t>
            </a:r>
            <a:r>
              <a:rPr lang="it-IT" sz="2000" dirty="0" err="1"/>
              <a:t>imposted</a:t>
            </a:r>
            <a:r>
              <a:rPr lang="it-IT" sz="2000" dirty="0"/>
              <a:t> </a:t>
            </a:r>
            <a:r>
              <a:rPr lang="it-IT" sz="2000" b="1" dirty="0">
                <a:effectLst>
                  <a:outerShdw blurRad="38100" dist="38100" dir="2700000" algn="tl">
                    <a:srgbClr val="000000">
                      <a:alpha val="43137"/>
                    </a:srgbClr>
                  </a:outerShdw>
                </a:effectLst>
              </a:rPr>
              <a:t>data </a:t>
            </a:r>
            <a:r>
              <a:rPr lang="it-IT" sz="2000" b="1" dirty="0" err="1">
                <a:effectLst>
                  <a:outerShdw blurRad="38100" dist="38100" dir="2700000" algn="tl">
                    <a:srgbClr val="000000">
                      <a:alpha val="43137"/>
                    </a:srgbClr>
                  </a:outerShdw>
                </a:effectLst>
              </a:rPr>
              <a:t>correlation</a:t>
            </a:r>
            <a:r>
              <a:rPr lang="it-IT" sz="2000" b="1" dirty="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mechanism</a:t>
            </a:r>
            <a:endParaRPr lang="it-IT" sz="2000" b="1" dirty="0">
              <a:effectLst>
                <a:outerShdw blurRad="38100" dist="38100" dir="2700000" algn="tl">
                  <a:srgbClr val="000000">
                    <a:alpha val="43137"/>
                  </a:srgbClr>
                </a:outerShdw>
              </a:effectLst>
            </a:endParaRPr>
          </a:p>
          <a:p>
            <a:r>
              <a:rPr lang="it-IT" sz="2000" dirty="0"/>
              <a:t>with </a:t>
            </a:r>
            <a:r>
              <a:rPr lang="it-IT" sz="2000" dirty="0" err="1"/>
              <a:t>many</a:t>
            </a:r>
            <a:r>
              <a:rPr lang="it-IT" sz="2000" dirty="0"/>
              <a:t> </a:t>
            </a:r>
            <a:r>
              <a:rPr lang="it-IT" sz="2000" b="1" dirty="0">
                <a:effectLst>
                  <a:outerShdw blurRad="38100" dist="38100" dir="2700000" algn="tl">
                    <a:srgbClr val="000000">
                      <a:alpha val="43137"/>
                    </a:srgbClr>
                  </a:outerShdw>
                </a:effectLst>
              </a:rPr>
              <a:t>dashboards</a:t>
            </a:r>
            <a:r>
              <a:rPr lang="it-IT" sz="2000" dirty="0"/>
              <a:t> </a:t>
            </a:r>
            <a:r>
              <a:rPr lang="it-IT" sz="2000" dirty="0" err="1"/>
              <a:t>available</a:t>
            </a:r>
            <a:r>
              <a:rPr lang="it-IT" sz="2000" dirty="0"/>
              <a:t> </a:t>
            </a:r>
            <a:r>
              <a:rPr lang="it-IT" sz="2000" dirty="0" err="1"/>
              <a:t>as-is</a:t>
            </a:r>
            <a:r>
              <a:rPr lang="it-IT" sz="2000" dirty="0"/>
              <a:t> and/or </a:t>
            </a:r>
            <a:r>
              <a:rPr lang="it-IT" sz="2000" dirty="0" err="1"/>
              <a:t>customizable</a:t>
            </a:r>
            <a:endParaRPr lang="it-IT" sz="2000" dirty="0"/>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ma 5">
            <a:extLst>
              <a:ext uri="{FF2B5EF4-FFF2-40B4-BE49-F238E27FC236}">
                <a16:creationId xmlns:a16="http://schemas.microsoft.com/office/drawing/2014/main" id="{B7DB3D4C-C876-BC00-4024-3039315DA1AB}"/>
              </a:ext>
            </a:extLst>
          </p:cNvPr>
          <p:cNvGraphicFramePr/>
          <p:nvPr>
            <p:extLst>
              <p:ext uri="{D42A27DB-BD31-4B8C-83A1-F6EECF244321}">
                <p14:modId xmlns:p14="http://schemas.microsoft.com/office/powerpoint/2010/main" val="4139016615"/>
              </p:ext>
            </p:extLst>
          </p:nvPr>
        </p:nvGraphicFramePr>
        <p:xfrm>
          <a:off x="5466" y="-1774389"/>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229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p:txBody>
          <a:bodyPr/>
          <a:lstStyle/>
          <a:p>
            <a:r>
              <a:rPr lang="it-IT" dirty="0"/>
              <a:t>The </a:t>
            </a:r>
            <a:r>
              <a:rPr lang="it-IT" dirty="0" err="1"/>
              <a:t>value</a:t>
            </a:r>
            <a:r>
              <a:rPr lang="it-IT" dirty="0"/>
              <a:t> chain</a:t>
            </a:r>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a:xfrm>
            <a:off x="1052050" y="1545942"/>
            <a:ext cx="7205685" cy="3303600"/>
          </a:xfrm>
        </p:spPr>
        <p:txBody>
          <a:bodyPr/>
          <a:lstStyle/>
          <a:p>
            <a:r>
              <a:rPr lang="it-IT" sz="2000" dirty="0"/>
              <a:t>A </a:t>
            </a:r>
            <a:r>
              <a:rPr lang="it-IT" sz="2000" b="1" dirty="0">
                <a:effectLst>
                  <a:outerShdw blurRad="38100" dist="38100" dir="2700000" algn="tl">
                    <a:srgbClr val="000000">
                      <a:alpha val="43137"/>
                    </a:srgbClr>
                  </a:outerShdw>
                </a:effectLst>
              </a:rPr>
              <a:t>common point of use </a:t>
            </a:r>
            <a:r>
              <a:rPr lang="it-IT" sz="2000" dirty="0"/>
              <a:t>of information</a:t>
            </a:r>
          </a:p>
          <a:p>
            <a:r>
              <a:rPr lang="en-US" sz="2000" dirty="0"/>
              <a:t>Information on the specific context (e.g.: anti-fraud), but also the </a:t>
            </a:r>
            <a:r>
              <a:rPr lang="en-US" sz="2000" b="1" dirty="0">
                <a:effectLst>
                  <a:outerShdw blurRad="38100" dist="38100" dir="2700000" algn="tl">
                    <a:srgbClr val="000000">
                      <a:alpha val="43137"/>
                    </a:srgbClr>
                  </a:outerShdw>
                </a:effectLst>
              </a:rPr>
              <a:t>process economic values </a:t>
            </a:r>
            <a:r>
              <a:rPr lang="en-US" sz="2000" dirty="0"/>
              <a:t>(e.g.: frauds avoided and savings)</a:t>
            </a:r>
          </a:p>
          <a:p>
            <a:r>
              <a:rPr lang="en-US" sz="2000" dirty="0"/>
              <a:t>The enabling factor are </a:t>
            </a:r>
            <a:r>
              <a:rPr lang="en-US" sz="2000" b="1" dirty="0">
                <a:effectLst>
                  <a:outerShdw blurRad="38100" dist="38100" dir="2700000" algn="tl">
                    <a:srgbClr val="000000">
                      <a:alpha val="43137"/>
                    </a:srgbClr>
                  </a:outerShdw>
                </a:effectLst>
              </a:rPr>
              <a:t>Big Data</a:t>
            </a:r>
            <a:r>
              <a:rPr lang="en-US" sz="2000" dirty="0"/>
              <a:t> Ingestion and </a:t>
            </a:r>
            <a:r>
              <a:rPr lang="en-US" sz="2000" b="1" dirty="0">
                <a:effectLst>
                  <a:outerShdw blurRad="38100" dist="38100" dir="2700000" algn="tl">
                    <a:srgbClr val="000000">
                      <a:alpha val="43137"/>
                    </a:srgbClr>
                  </a:outerShdw>
                </a:effectLst>
              </a:rPr>
              <a:t>Analytics</a:t>
            </a:r>
            <a:r>
              <a:rPr lang="en-US" sz="2000" dirty="0"/>
              <a:t>, </a:t>
            </a:r>
            <a:r>
              <a:rPr lang="en-US" sz="2000" b="1" dirty="0">
                <a:effectLst>
                  <a:outerShdw blurRad="38100" dist="38100" dir="2700000" algn="tl">
                    <a:srgbClr val="000000">
                      <a:alpha val="43137"/>
                    </a:srgbClr>
                  </a:outerShdw>
                </a:effectLst>
              </a:rPr>
              <a:t>Machine Learning </a:t>
            </a:r>
            <a:r>
              <a:rPr lang="en-US" sz="2000" dirty="0"/>
              <a:t>and </a:t>
            </a:r>
            <a:r>
              <a:rPr lang="en-US" sz="2000" b="1" dirty="0">
                <a:effectLst>
                  <a:outerShdw blurRad="38100" dist="38100" dir="2700000" algn="tl">
                    <a:srgbClr val="000000">
                      <a:alpha val="43137"/>
                    </a:srgbClr>
                  </a:outerShdw>
                </a:effectLst>
              </a:rPr>
              <a:t>Information Clustering</a:t>
            </a:r>
          </a:p>
          <a:p>
            <a:r>
              <a:rPr lang="en-US" sz="2000" dirty="0"/>
              <a:t>This approach becomes </a:t>
            </a:r>
            <a:r>
              <a:rPr lang="en-US" sz="2000" b="1" dirty="0">
                <a:effectLst>
                  <a:outerShdw blurRad="38100" dist="38100" dir="2700000" algn="tl">
                    <a:srgbClr val="000000">
                      <a:alpha val="43137"/>
                    </a:srgbClr>
                  </a:outerShdw>
                </a:effectLst>
              </a:rPr>
              <a:t>an alternative </a:t>
            </a:r>
            <a:r>
              <a:rPr lang="en-US" sz="2000" dirty="0"/>
              <a:t>to </a:t>
            </a:r>
            <a:r>
              <a:rPr lang="en-US" sz="2000" dirty="0" err="1"/>
              <a:t>DataWarehousing</a:t>
            </a:r>
            <a:r>
              <a:rPr lang="en-US" sz="2000" dirty="0"/>
              <a:t> techniques </a:t>
            </a:r>
            <a:endParaRPr lang="it-IT" sz="2000" dirty="0"/>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ma 5">
            <a:extLst>
              <a:ext uri="{FF2B5EF4-FFF2-40B4-BE49-F238E27FC236}">
                <a16:creationId xmlns:a16="http://schemas.microsoft.com/office/drawing/2014/main" id="{C102E0B0-3C3D-AF69-0C20-337A0BE2D893}"/>
              </a:ext>
            </a:extLst>
          </p:cNvPr>
          <p:cNvGraphicFramePr/>
          <p:nvPr>
            <p:extLst>
              <p:ext uri="{D42A27DB-BD31-4B8C-83A1-F6EECF244321}">
                <p14:modId xmlns:p14="http://schemas.microsoft.com/office/powerpoint/2010/main" val="3887434891"/>
              </p:ext>
            </p:extLst>
          </p:nvPr>
        </p:nvGraphicFramePr>
        <p:xfrm>
          <a:off x="5466" y="-1774389"/>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79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idx="4294967295"/>
          </p:nvPr>
        </p:nvSpPr>
        <p:spPr>
          <a:xfrm>
            <a:off x="176204" y="2327198"/>
            <a:ext cx="4229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dirty="0">
                <a:solidFill>
                  <a:schemeClr val="bg1"/>
                </a:solidFill>
              </a:rPr>
              <a:t>HI!</a:t>
            </a:r>
            <a:endParaRPr sz="12000" dirty="0">
              <a:solidFill>
                <a:schemeClr val="bg1"/>
              </a:solidFill>
            </a:endParaRPr>
          </a:p>
        </p:txBody>
      </p:sp>
      <p:pic>
        <p:nvPicPr>
          <p:cNvPr id="86" name="Google Shape;86;p13"/>
          <p:cNvPicPr preferRelativeResize="0"/>
          <p:nvPr/>
        </p:nvPicPr>
        <p:blipFill>
          <a:blip r:embed="rId3"/>
          <a:srcRect l="940" r="940"/>
          <a:stretch/>
        </p:blipFill>
        <p:spPr>
          <a:xfrm>
            <a:off x="4236818" y="188704"/>
            <a:ext cx="4479042" cy="4564891"/>
          </a:xfrm>
          <a:prstGeom prst="wedgeEllipseCallout">
            <a:avLst>
              <a:gd name="adj1" fmla="val -60049"/>
              <a:gd name="adj2" fmla="val 34410"/>
            </a:avLst>
          </a:prstGeom>
          <a:noFill/>
          <a:ln w="76200" cap="flat" cmpd="sng">
            <a:solidFill>
              <a:srgbClr val="000000"/>
            </a:solidFill>
            <a:prstDash val="solid"/>
            <a:miter lim="8000"/>
            <a:headEnd type="none" w="sm" len="sm"/>
            <a:tailEnd type="none" w="sm" len="sm"/>
          </a:ln>
        </p:spPr>
      </p:pic>
      <p:sp>
        <p:nvSpPr>
          <p:cNvPr id="87" name="Google Shape;8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 name="Picture 3" descr="Logo&#10;&#10;Description automatically generated">
            <a:extLst>
              <a:ext uri="{FF2B5EF4-FFF2-40B4-BE49-F238E27FC236}">
                <a16:creationId xmlns:a16="http://schemas.microsoft.com/office/drawing/2014/main" id="{B688085E-AC00-BCC3-6402-9952DED130F2}"/>
              </a:ext>
            </a:extLst>
          </p:cNvPr>
          <p:cNvPicPr>
            <a:picLocks noChangeAspect="1"/>
          </p:cNvPicPr>
          <p:nvPr/>
        </p:nvPicPr>
        <p:blipFill>
          <a:blip r:embed="rId4"/>
          <a:stretch>
            <a:fillRect/>
          </a:stretch>
        </p:blipFill>
        <p:spPr>
          <a:xfrm>
            <a:off x="2404028" y="0"/>
            <a:ext cx="2512561" cy="1884421"/>
          </a:xfrm>
          <a:prstGeom prst="rect">
            <a:avLst/>
          </a:prstGeom>
        </p:spPr>
      </p:pic>
      <p:sp>
        <p:nvSpPr>
          <p:cNvPr id="2" name="Rettangolo 1">
            <a:extLst>
              <a:ext uri="{FF2B5EF4-FFF2-40B4-BE49-F238E27FC236}">
                <a16:creationId xmlns:a16="http://schemas.microsoft.com/office/drawing/2014/main" id="{D598010D-669C-D59E-A530-4D8B56939EED}"/>
              </a:ext>
            </a:extLst>
          </p:cNvPr>
          <p:cNvSpPr/>
          <p:nvPr/>
        </p:nvSpPr>
        <p:spPr>
          <a:xfrm>
            <a:off x="38516" y="3432054"/>
            <a:ext cx="4953599" cy="1446550"/>
          </a:xfrm>
          <a:prstGeom prst="rect">
            <a:avLst/>
          </a:prstGeom>
          <a:noFill/>
        </p:spPr>
        <p:txBody>
          <a:bodyPr wrap="none" lIns="91440" tIns="45720" rIns="91440" bIns="45720">
            <a:spAutoFit/>
          </a:bodyPr>
          <a:lstStyle/>
          <a:p>
            <a:pPr algn="ctr"/>
            <a:r>
              <a:rPr lang="it-IT" sz="4400" b="1" cap="none" spc="0" dirty="0" err="1">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I’m</a:t>
            </a:r>
            <a:r>
              <a:rPr lang="it-IT" sz="4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     </a:t>
            </a:r>
          </a:p>
          <a:p>
            <a:pPr algn="ctr"/>
            <a:r>
              <a:rPr lang="it-IT" sz="4400" b="1"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Giuseppe Cusello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sp>
        <p:nvSpPr>
          <p:cNvPr id="215" name="Rettangolo con angoli arrotondati 214">
            <a:extLst>
              <a:ext uri="{FF2B5EF4-FFF2-40B4-BE49-F238E27FC236}">
                <a16:creationId xmlns:a16="http://schemas.microsoft.com/office/drawing/2014/main" id="{DAEB5B79-712F-55E9-D646-7164C303EE85}"/>
              </a:ext>
            </a:extLst>
          </p:cNvPr>
          <p:cNvSpPr/>
          <p:nvPr/>
        </p:nvSpPr>
        <p:spPr>
          <a:xfrm>
            <a:off x="237813" y="2473303"/>
            <a:ext cx="6623112" cy="16689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6" name="Connettore 2 215">
            <a:extLst>
              <a:ext uri="{FF2B5EF4-FFF2-40B4-BE49-F238E27FC236}">
                <a16:creationId xmlns:a16="http://schemas.microsoft.com/office/drawing/2014/main" id="{D6521931-5C0D-9AFC-B969-8B92523757BC}"/>
              </a:ext>
            </a:extLst>
          </p:cNvPr>
          <p:cNvCxnSpPr>
            <a:cxnSpLocks/>
            <a:stCxn id="228" idx="1"/>
            <a:endCxn id="221" idx="3"/>
          </p:cNvCxnSpPr>
          <p:nvPr/>
        </p:nvCxnSpPr>
        <p:spPr>
          <a:xfrm flipH="1">
            <a:off x="4694565" y="1411380"/>
            <a:ext cx="738530" cy="45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7" name="CasellaDiTesto 216">
            <a:extLst>
              <a:ext uri="{FF2B5EF4-FFF2-40B4-BE49-F238E27FC236}">
                <a16:creationId xmlns:a16="http://schemas.microsoft.com/office/drawing/2014/main" id="{08520C6F-9018-3AF6-79B6-566D1BF6C13C}"/>
              </a:ext>
            </a:extLst>
          </p:cNvPr>
          <p:cNvSpPr txBox="1"/>
          <p:nvPr/>
        </p:nvSpPr>
        <p:spPr>
          <a:xfrm>
            <a:off x="2161509" y="3734847"/>
            <a:ext cx="1070163" cy="192976"/>
          </a:xfrm>
          <a:prstGeom prst="rect">
            <a:avLst/>
          </a:prstGeom>
          <a:noFill/>
        </p:spPr>
        <p:txBody>
          <a:bodyPr wrap="none" rtlCol="0">
            <a:spAutoFit/>
          </a:bodyPr>
          <a:lstStyle/>
          <a:p>
            <a:pPr algn="ctr"/>
            <a:r>
              <a:rPr lang="it-IT" sz="1200" b="1" dirty="0">
                <a:solidFill>
                  <a:srgbClr val="0070C0"/>
                </a:solidFill>
                <a:effectLst>
                  <a:outerShdw blurRad="38100" dist="38100" dir="2700000" algn="tl">
                    <a:srgbClr val="000000">
                      <a:alpha val="43137"/>
                    </a:srgbClr>
                  </a:outerShdw>
                </a:effectLst>
                <a:latin typeface="Abadi" panose="020B0604020104020204" pitchFamily="34" charset="0"/>
              </a:rPr>
              <a:t>IT Risk Management</a:t>
            </a:r>
          </a:p>
        </p:txBody>
      </p:sp>
      <p:cxnSp>
        <p:nvCxnSpPr>
          <p:cNvPr id="218" name="Connettore 2 217">
            <a:extLst>
              <a:ext uri="{FF2B5EF4-FFF2-40B4-BE49-F238E27FC236}">
                <a16:creationId xmlns:a16="http://schemas.microsoft.com/office/drawing/2014/main" id="{341FEAD9-DDAD-D7AE-78E4-4A7745623159}"/>
              </a:ext>
            </a:extLst>
          </p:cNvPr>
          <p:cNvCxnSpPr>
            <a:cxnSpLocks/>
          </p:cNvCxnSpPr>
          <p:nvPr/>
        </p:nvCxnSpPr>
        <p:spPr>
          <a:xfrm flipH="1" flipV="1">
            <a:off x="1971549" y="3485469"/>
            <a:ext cx="239678" cy="249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9" name="CasellaDiTesto 218">
            <a:extLst>
              <a:ext uri="{FF2B5EF4-FFF2-40B4-BE49-F238E27FC236}">
                <a16:creationId xmlns:a16="http://schemas.microsoft.com/office/drawing/2014/main" id="{0D9818AB-8BC4-C6CB-C800-746F469E12C8}"/>
              </a:ext>
            </a:extLst>
          </p:cNvPr>
          <p:cNvSpPr txBox="1"/>
          <p:nvPr/>
        </p:nvSpPr>
        <p:spPr>
          <a:xfrm>
            <a:off x="2004798" y="2630349"/>
            <a:ext cx="1248058" cy="327149"/>
          </a:xfrm>
          <a:prstGeom prst="rect">
            <a:avLst/>
          </a:prstGeom>
          <a:noFill/>
        </p:spPr>
        <p:txBody>
          <a:bodyPr wrap="none" rtlCol="0">
            <a:spAutoFit/>
          </a:bodyPr>
          <a:lstStyle/>
          <a:p>
            <a:r>
              <a:rPr lang="it-IT" sz="1200" dirty="0" err="1">
                <a:latin typeface="Abadi" panose="020B0604020104020204" pitchFamily="34" charset="0"/>
              </a:rPr>
              <a:t>Vulnerability</a:t>
            </a:r>
            <a:r>
              <a:rPr lang="it-IT" sz="1200" dirty="0">
                <a:latin typeface="Abadi" panose="020B0604020104020204" pitchFamily="34" charset="0"/>
              </a:rPr>
              <a:t> </a:t>
            </a:r>
            <a:r>
              <a:rPr lang="it-IT" sz="1200" dirty="0" err="1">
                <a:latin typeface="Abadi" panose="020B0604020104020204" pitchFamily="34" charset="0"/>
              </a:rPr>
              <a:t>Assessment</a:t>
            </a:r>
            <a:endParaRPr lang="it-IT" sz="1200" dirty="0">
              <a:latin typeface="Abadi" panose="020B0604020104020204" pitchFamily="34" charset="0"/>
            </a:endParaRPr>
          </a:p>
          <a:p>
            <a:pPr algn="ctr"/>
            <a:r>
              <a:rPr lang="it-IT" sz="1200" dirty="0">
                <a:latin typeface="Abadi" panose="020B0604020104020204" pitchFamily="34" charset="0"/>
              </a:rPr>
              <a:t>Risk Score</a:t>
            </a:r>
          </a:p>
        </p:txBody>
      </p:sp>
      <p:cxnSp>
        <p:nvCxnSpPr>
          <p:cNvPr id="220" name="Connettore 2 219">
            <a:extLst>
              <a:ext uri="{FF2B5EF4-FFF2-40B4-BE49-F238E27FC236}">
                <a16:creationId xmlns:a16="http://schemas.microsoft.com/office/drawing/2014/main" id="{93573B8C-7234-5DEC-84D2-429F472F136C}"/>
              </a:ext>
            </a:extLst>
          </p:cNvPr>
          <p:cNvCxnSpPr>
            <a:cxnSpLocks/>
            <a:endCxn id="223" idx="1"/>
          </p:cNvCxnSpPr>
          <p:nvPr/>
        </p:nvCxnSpPr>
        <p:spPr>
          <a:xfrm>
            <a:off x="3750569" y="2722513"/>
            <a:ext cx="172711" cy="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CasellaDiTesto 220">
            <a:extLst>
              <a:ext uri="{FF2B5EF4-FFF2-40B4-BE49-F238E27FC236}">
                <a16:creationId xmlns:a16="http://schemas.microsoft.com/office/drawing/2014/main" id="{9B7941C9-F221-6424-FA6D-65139A8AE779}"/>
              </a:ext>
            </a:extLst>
          </p:cNvPr>
          <p:cNvSpPr txBox="1"/>
          <p:nvPr/>
        </p:nvSpPr>
        <p:spPr>
          <a:xfrm>
            <a:off x="343800" y="1624021"/>
            <a:ext cx="4350765" cy="493162"/>
          </a:xfrm>
          <a:prstGeom prst="rect">
            <a:avLst/>
          </a:prstGeom>
          <a:noFill/>
        </p:spPr>
        <p:txBody>
          <a:bodyPr wrap="none" rtlCol="0">
            <a:spAutoFit/>
          </a:bodyPr>
          <a:lstStyle/>
          <a:p>
            <a:r>
              <a:rPr lang="it-IT" sz="4000" b="1" dirty="0" err="1">
                <a:solidFill>
                  <a:srgbClr val="0070C0"/>
                </a:solidFill>
                <a:effectLst>
                  <a:outerShdw blurRad="38100" dist="38100" dir="2700000" algn="tl">
                    <a:srgbClr val="000000">
                      <a:alpha val="43137"/>
                    </a:srgbClr>
                  </a:outerShdw>
                </a:effectLst>
                <a:latin typeface="Abadi" panose="020B0604020202020204" pitchFamily="34" charset="0"/>
              </a:rPr>
              <a:t>Primary</a:t>
            </a:r>
            <a:r>
              <a:rPr lang="it-IT" sz="4000" b="1" dirty="0">
                <a:solidFill>
                  <a:srgbClr val="0070C0"/>
                </a:solidFill>
                <a:effectLst>
                  <a:outerShdw blurRad="38100" dist="38100" dir="2700000" algn="tl">
                    <a:srgbClr val="000000">
                      <a:alpha val="43137"/>
                    </a:srgbClr>
                  </a:outerShdw>
                </a:effectLst>
                <a:latin typeface="Abadi" panose="020B0604020202020204" pitchFamily="34" charset="0"/>
              </a:rPr>
              <a:t> Business </a:t>
            </a:r>
            <a:r>
              <a:rPr lang="it-IT" sz="4000" b="1" dirty="0" err="1">
                <a:solidFill>
                  <a:srgbClr val="0070C0"/>
                </a:solidFill>
                <a:effectLst>
                  <a:outerShdw blurRad="38100" dist="38100" dir="2700000" algn="tl">
                    <a:srgbClr val="000000">
                      <a:alpha val="43137"/>
                    </a:srgbClr>
                  </a:outerShdw>
                </a:effectLst>
                <a:latin typeface="Abadi" panose="020B0604020202020204" pitchFamily="34" charset="0"/>
              </a:rPr>
              <a:t>Processes</a:t>
            </a:r>
            <a:endParaRPr lang="it-IT" sz="4000" b="1" dirty="0">
              <a:solidFill>
                <a:srgbClr val="0070C0"/>
              </a:solidFill>
              <a:effectLst>
                <a:outerShdw blurRad="38100" dist="38100" dir="2700000" algn="tl">
                  <a:srgbClr val="000000">
                    <a:alpha val="43137"/>
                  </a:srgbClr>
                </a:outerShdw>
              </a:effectLst>
              <a:latin typeface="Abadi" panose="020B0604020202020204" pitchFamily="34" charset="0"/>
            </a:endParaRPr>
          </a:p>
        </p:txBody>
      </p:sp>
      <p:sp>
        <p:nvSpPr>
          <p:cNvPr id="222" name="CasellaDiTesto 221">
            <a:extLst>
              <a:ext uri="{FF2B5EF4-FFF2-40B4-BE49-F238E27FC236}">
                <a16:creationId xmlns:a16="http://schemas.microsoft.com/office/drawing/2014/main" id="{96FDC33F-E8D9-42F3-1858-4D2BB5A55150}"/>
              </a:ext>
            </a:extLst>
          </p:cNvPr>
          <p:cNvSpPr txBox="1"/>
          <p:nvPr/>
        </p:nvSpPr>
        <p:spPr>
          <a:xfrm>
            <a:off x="448244" y="3056982"/>
            <a:ext cx="2382176" cy="493162"/>
          </a:xfrm>
          <a:prstGeom prst="rect">
            <a:avLst/>
          </a:prstGeom>
          <a:noFill/>
        </p:spPr>
        <p:txBody>
          <a:bodyPr wrap="none" rtlCol="0">
            <a:spAutoFit/>
          </a:bodyPr>
          <a:lstStyle/>
          <a:p>
            <a:r>
              <a:rPr lang="it-IT" sz="4000" b="1" dirty="0">
                <a:solidFill>
                  <a:srgbClr val="0070C0"/>
                </a:solidFill>
                <a:effectLst>
                  <a:outerShdw blurRad="38100" dist="38100" dir="2700000" algn="tl">
                    <a:srgbClr val="000000">
                      <a:alpha val="43137"/>
                    </a:srgbClr>
                  </a:outerShdw>
                </a:effectLst>
                <a:latin typeface="Abadi" panose="020B0604020104020204" pitchFamily="34" charset="0"/>
              </a:rPr>
              <a:t>IT Applications</a:t>
            </a:r>
          </a:p>
        </p:txBody>
      </p:sp>
      <p:sp>
        <p:nvSpPr>
          <p:cNvPr id="223" name="CasellaDiTesto 222">
            <a:extLst>
              <a:ext uri="{FF2B5EF4-FFF2-40B4-BE49-F238E27FC236}">
                <a16:creationId xmlns:a16="http://schemas.microsoft.com/office/drawing/2014/main" id="{13D6D416-6B7B-7DE3-FB99-95B9975F4817}"/>
              </a:ext>
            </a:extLst>
          </p:cNvPr>
          <p:cNvSpPr txBox="1"/>
          <p:nvPr/>
        </p:nvSpPr>
        <p:spPr>
          <a:xfrm>
            <a:off x="3923280" y="2527247"/>
            <a:ext cx="1493798" cy="493162"/>
          </a:xfrm>
          <a:prstGeom prst="rect">
            <a:avLst/>
          </a:prstGeom>
          <a:noFill/>
        </p:spPr>
        <p:txBody>
          <a:bodyPr wrap="none" rtlCol="0">
            <a:spAutoFit/>
          </a:bodyPr>
          <a:lstStyle/>
          <a:p>
            <a:r>
              <a:rPr lang="it-IT" sz="4000" b="1" dirty="0">
                <a:solidFill>
                  <a:srgbClr val="0070C0"/>
                </a:solidFill>
                <a:effectLst>
                  <a:outerShdw blurRad="38100" dist="38100" dir="2700000" algn="tl">
                    <a:srgbClr val="000000">
                      <a:alpha val="43137"/>
                    </a:srgbClr>
                  </a:outerShdw>
                </a:effectLst>
                <a:latin typeface="Abadi" panose="020B0604020104020204" pitchFamily="34" charset="0"/>
              </a:rPr>
              <a:t>IT Assets</a:t>
            </a:r>
          </a:p>
        </p:txBody>
      </p:sp>
      <p:sp>
        <p:nvSpPr>
          <p:cNvPr id="224" name="CasellaDiTesto 223">
            <a:extLst>
              <a:ext uri="{FF2B5EF4-FFF2-40B4-BE49-F238E27FC236}">
                <a16:creationId xmlns:a16="http://schemas.microsoft.com/office/drawing/2014/main" id="{1C3EBDF8-50E8-990C-CED6-0D2442C43CBE}"/>
              </a:ext>
            </a:extLst>
          </p:cNvPr>
          <p:cNvSpPr txBox="1"/>
          <p:nvPr/>
        </p:nvSpPr>
        <p:spPr>
          <a:xfrm>
            <a:off x="3954063" y="3534341"/>
            <a:ext cx="2738250" cy="523220"/>
          </a:xfrm>
          <a:prstGeom prst="rect">
            <a:avLst/>
          </a:prstGeom>
          <a:noFill/>
        </p:spPr>
        <p:txBody>
          <a:bodyPr wrap="none" rtlCol="0">
            <a:spAutoFit/>
          </a:bodyPr>
          <a:lstStyle/>
          <a:p>
            <a:r>
              <a:rPr lang="it-IT" sz="2800" b="1" dirty="0">
                <a:solidFill>
                  <a:schemeClr val="bg1">
                    <a:lumMod val="75000"/>
                  </a:schemeClr>
                </a:solidFill>
                <a:effectLst>
                  <a:outerShdw blurRad="38100" dist="38100" dir="2700000" algn="tl">
                    <a:srgbClr val="000000">
                      <a:alpha val="43137"/>
                    </a:srgbClr>
                  </a:outerShdw>
                </a:effectLst>
                <a:latin typeface="Abadi" panose="020B0604020104020204" pitchFamily="34" charset="0"/>
              </a:rPr>
              <a:t>Categorie di Dati</a:t>
            </a:r>
          </a:p>
        </p:txBody>
      </p:sp>
      <p:cxnSp>
        <p:nvCxnSpPr>
          <p:cNvPr id="225" name="Connettore 2 224">
            <a:extLst>
              <a:ext uri="{FF2B5EF4-FFF2-40B4-BE49-F238E27FC236}">
                <a16:creationId xmlns:a16="http://schemas.microsoft.com/office/drawing/2014/main" id="{238D3BE5-8C57-7DDD-CCC4-564AC814F654}"/>
              </a:ext>
            </a:extLst>
          </p:cNvPr>
          <p:cNvCxnSpPr>
            <a:cxnSpLocks/>
          </p:cNvCxnSpPr>
          <p:nvPr/>
        </p:nvCxnSpPr>
        <p:spPr>
          <a:xfrm>
            <a:off x="1606593" y="2071885"/>
            <a:ext cx="0" cy="2822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a:extLst>
              <a:ext uri="{FF2B5EF4-FFF2-40B4-BE49-F238E27FC236}">
                <a16:creationId xmlns:a16="http://schemas.microsoft.com/office/drawing/2014/main" id="{8A4F839B-82C0-C1C0-8D8D-71AF208B2AE5}"/>
              </a:ext>
            </a:extLst>
          </p:cNvPr>
          <p:cNvCxnSpPr>
            <a:cxnSpLocks/>
          </p:cNvCxnSpPr>
          <p:nvPr/>
        </p:nvCxnSpPr>
        <p:spPr>
          <a:xfrm flipV="1">
            <a:off x="2764935" y="2886275"/>
            <a:ext cx="1158345" cy="33223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Connettore 2 226">
            <a:extLst>
              <a:ext uri="{FF2B5EF4-FFF2-40B4-BE49-F238E27FC236}">
                <a16:creationId xmlns:a16="http://schemas.microsoft.com/office/drawing/2014/main" id="{A8F0A36D-DB2C-3772-8B50-DDAC82ECB497}"/>
              </a:ext>
            </a:extLst>
          </p:cNvPr>
          <p:cNvCxnSpPr>
            <a:cxnSpLocks/>
            <a:endCxn id="224" idx="1"/>
          </p:cNvCxnSpPr>
          <p:nvPr/>
        </p:nvCxnSpPr>
        <p:spPr>
          <a:xfrm>
            <a:off x="2764935" y="3382274"/>
            <a:ext cx="1189128" cy="413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8" name="CasellaDiTesto 227">
            <a:extLst>
              <a:ext uri="{FF2B5EF4-FFF2-40B4-BE49-F238E27FC236}">
                <a16:creationId xmlns:a16="http://schemas.microsoft.com/office/drawing/2014/main" id="{9C6B3735-CAAF-73D9-50A0-258118A09C77}"/>
              </a:ext>
            </a:extLst>
          </p:cNvPr>
          <p:cNvSpPr txBox="1"/>
          <p:nvPr/>
        </p:nvSpPr>
        <p:spPr>
          <a:xfrm>
            <a:off x="5433095" y="1250566"/>
            <a:ext cx="1026773" cy="321627"/>
          </a:xfrm>
          <a:prstGeom prst="rect">
            <a:avLst/>
          </a:prstGeom>
          <a:noFill/>
        </p:spPr>
        <p:txBody>
          <a:bodyPr wrap="none" rtlCol="0">
            <a:spAutoFit/>
          </a:bodyPr>
          <a:lstStyle/>
          <a:p>
            <a:pPr algn="ctr"/>
            <a:r>
              <a:rPr lang="it-IT" sz="1200" b="1" dirty="0">
                <a:solidFill>
                  <a:srgbClr val="0070C0"/>
                </a:solidFill>
                <a:effectLst>
                  <a:outerShdw blurRad="38100" dist="38100" dir="2700000" algn="tl">
                    <a:srgbClr val="000000">
                      <a:alpha val="43137"/>
                    </a:srgbClr>
                  </a:outerShdw>
                </a:effectLst>
                <a:latin typeface="Abadi" panose="020B0604020104020204" pitchFamily="34" charset="0"/>
              </a:rPr>
              <a:t>Business </a:t>
            </a:r>
            <a:r>
              <a:rPr lang="it-IT" sz="1200" b="1" dirty="0" err="1">
                <a:solidFill>
                  <a:srgbClr val="0070C0"/>
                </a:solidFill>
                <a:effectLst>
                  <a:outerShdw blurRad="38100" dist="38100" dir="2700000" algn="tl">
                    <a:srgbClr val="000000">
                      <a:alpha val="43137"/>
                    </a:srgbClr>
                  </a:outerShdw>
                </a:effectLst>
                <a:latin typeface="Abadi" panose="020B0604020104020204" pitchFamily="34" charset="0"/>
              </a:rPr>
              <a:t>Continuity</a:t>
            </a:r>
            <a:endParaRPr lang="it-IT" sz="1200" b="1" dirty="0">
              <a:solidFill>
                <a:srgbClr val="0070C0"/>
              </a:solidFill>
              <a:effectLst>
                <a:outerShdw blurRad="38100" dist="38100" dir="2700000" algn="tl">
                  <a:srgbClr val="000000">
                    <a:alpha val="43137"/>
                  </a:srgbClr>
                </a:outerShdw>
              </a:effectLst>
              <a:latin typeface="Abadi" panose="020B0604020104020204" pitchFamily="34" charset="0"/>
            </a:endParaRPr>
          </a:p>
          <a:p>
            <a:pPr algn="ctr"/>
            <a:r>
              <a:rPr lang="it-IT" sz="1200" b="1" dirty="0">
                <a:solidFill>
                  <a:srgbClr val="0070C0"/>
                </a:solidFill>
                <a:effectLst>
                  <a:outerShdw blurRad="38100" dist="38100" dir="2700000" algn="tl">
                    <a:srgbClr val="000000">
                      <a:alpha val="43137"/>
                    </a:srgbClr>
                  </a:outerShdw>
                </a:effectLst>
                <a:latin typeface="Abadi" panose="020B0604020104020204" pitchFamily="34" charset="0"/>
              </a:rPr>
              <a:t>Risk Score</a:t>
            </a:r>
          </a:p>
        </p:txBody>
      </p:sp>
      <p:sp>
        <p:nvSpPr>
          <p:cNvPr id="229" name="CasellaDiTesto 228">
            <a:extLst>
              <a:ext uri="{FF2B5EF4-FFF2-40B4-BE49-F238E27FC236}">
                <a16:creationId xmlns:a16="http://schemas.microsoft.com/office/drawing/2014/main" id="{5E3C2925-3F53-885B-586E-72D61DB093A1}"/>
              </a:ext>
            </a:extLst>
          </p:cNvPr>
          <p:cNvSpPr txBox="1"/>
          <p:nvPr/>
        </p:nvSpPr>
        <p:spPr>
          <a:xfrm>
            <a:off x="5406361" y="3218513"/>
            <a:ext cx="1433406" cy="461665"/>
          </a:xfrm>
          <a:prstGeom prst="rect">
            <a:avLst/>
          </a:prstGeom>
          <a:noFill/>
        </p:spPr>
        <p:txBody>
          <a:bodyPr wrap="none" rtlCol="0">
            <a:spAutoFit/>
          </a:bodyPr>
          <a:lstStyle/>
          <a:p>
            <a:r>
              <a:rPr lang="it-IT" sz="1200" dirty="0">
                <a:solidFill>
                  <a:schemeClr val="bg2">
                    <a:lumMod val="50000"/>
                  </a:schemeClr>
                </a:solidFill>
                <a:latin typeface="Abadi" panose="020B0604020104020204" pitchFamily="34" charset="0"/>
              </a:rPr>
              <a:t>Data </a:t>
            </a:r>
            <a:r>
              <a:rPr lang="it-IT" sz="1200" dirty="0" err="1">
                <a:solidFill>
                  <a:schemeClr val="bg2">
                    <a:lumMod val="50000"/>
                  </a:schemeClr>
                </a:solidFill>
                <a:latin typeface="Abadi" panose="020B0604020104020204" pitchFamily="34" charset="0"/>
              </a:rPr>
              <a:t>Classification</a:t>
            </a:r>
            <a:r>
              <a:rPr lang="it-IT" sz="1200" dirty="0">
                <a:solidFill>
                  <a:schemeClr val="bg2">
                    <a:lumMod val="50000"/>
                  </a:schemeClr>
                </a:solidFill>
                <a:latin typeface="Abadi" panose="020B0604020104020204" pitchFamily="34" charset="0"/>
              </a:rPr>
              <a:t> </a:t>
            </a:r>
          </a:p>
          <a:p>
            <a:pPr algn="ctr"/>
            <a:r>
              <a:rPr lang="it-IT" sz="1200" dirty="0">
                <a:solidFill>
                  <a:schemeClr val="bg2">
                    <a:lumMod val="50000"/>
                  </a:schemeClr>
                </a:solidFill>
                <a:latin typeface="Abadi" panose="020B0604020104020204" pitchFamily="34" charset="0"/>
              </a:rPr>
              <a:t>Risk Score</a:t>
            </a:r>
          </a:p>
        </p:txBody>
      </p:sp>
      <p:cxnSp>
        <p:nvCxnSpPr>
          <p:cNvPr id="230" name="Connettore 2 229">
            <a:extLst>
              <a:ext uri="{FF2B5EF4-FFF2-40B4-BE49-F238E27FC236}">
                <a16:creationId xmlns:a16="http://schemas.microsoft.com/office/drawing/2014/main" id="{0FA24CCD-438E-3318-6455-176C75B48344}"/>
              </a:ext>
            </a:extLst>
          </p:cNvPr>
          <p:cNvCxnSpPr>
            <a:cxnSpLocks/>
          </p:cNvCxnSpPr>
          <p:nvPr/>
        </p:nvCxnSpPr>
        <p:spPr>
          <a:xfrm flipH="1">
            <a:off x="5406361" y="3408388"/>
            <a:ext cx="133720" cy="175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1" name="CasellaDiTesto 230">
            <a:extLst>
              <a:ext uri="{FF2B5EF4-FFF2-40B4-BE49-F238E27FC236}">
                <a16:creationId xmlns:a16="http://schemas.microsoft.com/office/drawing/2014/main" id="{1A7F4F9A-FF1A-EAAA-903F-30B5FE9A4630}"/>
              </a:ext>
            </a:extLst>
          </p:cNvPr>
          <p:cNvSpPr txBox="1"/>
          <p:nvPr/>
        </p:nvSpPr>
        <p:spPr>
          <a:xfrm>
            <a:off x="842520" y="2354103"/>
            <a:ext cx="2231268" cy="307777"/>
          </a:xfrm>
          <a:prstGeom prst="rect">
            <a:avLst/>
          </a:prstGeom>
          <a:solidFill>
            <a:schemeClr val="bg1"/>
          </a:solidFill>
        </p:spPr>
        <p:txBody>
          <a:bodyPr wrap="square" rtlCol="0">
            <a:spAutoFit/>
          </a:bodyPr>
          <a:lstStyle/>
          <a:p>
            <a:r>
              <a:rPr lang="it-IT" sz="1400" b="1" dirty="0">
                <a:effectLst>
                  <a:outerShdw blurRad="38100" dist="38100" dir="2700000" algn="tl">
                    <a:srgbClr val="000000">
                      <a:alpha val="43137"/>
                    </a:srgbClr>
                  </a:outerShdw>
                </a:effectLst>
                <a:latin typeface="Abadi" panose="020B0604020104020204" pitchFamily="34" charset="0"/>
              </a:rPr>
              <a:t>IT </a:t>
            </a:r>
            <a:r>
              <a:rPr lang="it-IT" sz="1400" b="1" dirty="0" err="1">
                <a:effectLst>
                  <a:outerShdw blurRad="38100" dist="38100" dir="2700000" algn="tl">
                    <a:srgbClr val="000000">
                      <a:alpha val="43137"/>
                    </a:srgbClr>
                  </a:outerShdw>
                </a:effectLst>
                <a:latin typeface="Abadi" panose="020B0604020104020204" pitchFamily="34" charset="0"/>
              </a:rPr>
              <a:t>application</a:t>
            </a:r>
            <a:r>
              <a:rPr lang="it-IT" sz="1400" b="1" dirty="0">
                <a:effectLst>
                  <a:outerShdw blurRad="38100" dist="38100" dir="2700000" algn="tl">
                    <a:srgbClr val="000000">
                      <a:alpha val="43137"/>
                    </a:srgbClr>
                  </a:outerShdw>
                </a:effectLst>
                <a:latin typeface="Abadi" panose="020B0604020104020204" pitchFamily="34" charset="0"/>
              </a:rPr>
              <a:t> </a:t>
            </a:r>
            <a:r>
              <a:rPr lang="it-IT" sz="1400" b="1" dirty="0" err="1">
                <a:effectLst>
                  <a:outerShdw blurRad="38100" dist="38100" dir="2700000" algn="tl">
                    <a:srgbClr val="000000">
                      <a:alpha val="43137"/>
                    </a:srgbClr>
                  </a:outerShdw>
                </a:effectLst>
                <a:latin typeface="Abadi" panose="020B0604020104020204" pitchFamily="34" charset="0"/>
              </a:rPr>
              <a:t>infrastructure</a:t>
            </a:r>
            <a:endParaRPr lang="it-IT" sz="1400" b="1" dirty="0">
              <a:effectLst>
                <a:outerShdw blurRad="38100" dist="38100" dir="2700000" algn="tl">
                  <a:srgbClr val="000000">
                    <a:alpha val="43137"/>
                  </a:srgbClr>
                </a:outerShdw>
              </a:effectLst>
              <a:latin typeface="Abadi" panose="020B0604020104020204" pitchFamily="34" charset="0"/>
            </a:endParaRPr>
          </a:p>
        </p:txBody>
      </p:sp>
      <p:sp>
        <p:nvSpPr>
          <p:cNvPr id="232" name="CasellaDiTesto 231">
            <a:extLst>
              <a:ext uri="{FF2B5EF4-FFF2-40B4-BE49-F238E27FC236}">
                <a16:creationId xmlns:a16="http://schemas.microsoft.com/office/drawing/2014/main" id="{E09BDA97-EC21-31F2-97E4-D915D91FD6D0}"/>
              </a:ext>
            </a:extLst>
          </p:cNvPr>
          <p:cNvSpPr txBox="1"/>
          <p:nvPr/>
        </p:nvSpPr>
        <p:spPr>
          <a:xfrm>
            <a:off x="378579" y="3679538"/>
            <a:ext cx="591706" cy="327149"/>
          </a:xfrm>
          <a:prstGeom prst="rect">
            <a:avLst/>
          </a:prstGeom>
          <a:noFill/>
        </p:spPr>
        <p:txBody>
          <a:bodyPr wrap="none" rtlCol="0">
            <a:spAutoFit/>
          </a:bodyPr>
          <a:lstStyle/>
          <a:p>
            <a:pPr algn="ctr"/>
            <a:r>
              <a:rPr lang="it-IT" sz="1200" dirty="0" err="1">
                <a:latin typeface="Abadi" panose="020B0604020104020204" pitchFamily="34" charset="0"/>
              </a:rPr>
              <a:t>PenTest</a:t>
            </a:r>
            <a:endParaRPr lang="it-IT" sz="1200" dirty="0">
              <a:latin typeface="Abadi" panose="020B0604020104020204" pitchFamily="34" charset="0"/>
            </a:endParaRPr>
          </a:p>
          <a:p>
            <a:pPr algn="ctr"/>
            <a:r>
              <a:rPr lang="it-IT" sz="1200" dirty="0">
                <a:latin typeface="Abadi" panose="020B0604020104020204" pitchFamily="34" charset="0"/>
              </a:rPr>
              <a:t>Risk Score</a:t>
            </a:r>
          </a:p>
        </p:txBody>
      </p:sp>
      <p:cxnSp>
        <p:nvCxnSpPr>
          <p:cNvPr id="233" name="Connettore 2 232">
            <a:extLst>
              <a:ext uri="{FF2B5EF4-FFF2-40B4-BE49-F238E27FC236}">
                <a16:creationId xmlns:a16="http://schemas.microsoft.com/office/drawing/2014/main" id="{3DCC87C2-669C-8FB7-AC80-D71A5068FA2C}"/>
              </a:ext>
            </a:extLst>
          </p:cNvPr>
          <p:cNvCxnSpPr>
            <a:cxnSpLocks/>
          </p:cNvCxnSpPr>
          <p:nvPr/>
        </p:nvCxnSpPr>
        <p:spPr>
          <a:xfrm flipV="1">
            <a:off x="906237" y="3496050"/>
            <a:ext cx="215933" cy="28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4" name="CasellaDiTesto 233">
            <a:extLst>
              <a:ext uri="{FF2B5EF4-FFF2-40B4-BE49-F238E27FC236}">
                <a16:creationId xmlns:a16="http://schemas.microsoft.com/office/drawing/2014/main" id="{8D7C8602-3DF4-8BF3-E2EB-017E3474EF91}"/>
              </a:ext>
            </a:extLst>
          </p:cNvPr>
          <p:cNvSpPr txBox="1"/>
          <p:nvPr/>
        </p:nvSpPr>
        <p:spPr>
          <a:xfrm>
            <a:off x="4142933" y="4033237"/>
            <a:ext cx="2403235" cy="307777"/>
          </a:xfrm>
          <a:prstGeom prst="rect">
            <a:avLst/>
          </a:prstGeom>
          <a:solidFill>
            <a:schemeClr val="bg1"/>
          </a:solidFill>
        </p:spPr>
        <p:txBody>
          <a:bodyPr wrap="square" rtlCol="0">
            <a:spAutoFit/>
          </a:bodyPr>
          <a:lstStyle/>
          <a:p>
            <a:r>
              <a:rPr lang="it-IT" sz="1400" b="1" dirty="0">
                <a:effectLst>
                  <a:outerShdw blurRad="38100" dist="38100" dir="2700000" algn="tl">
                    <a:srgbClr val="000000">
                      <a:alpha val="43137"/>
                    </a:srgbClr>
                  </a:outerShdw>
                </a:effectLst>
                <a:latin typeface="Abadi" panose="020B0604020104020204" pitchFamily="34" charset="0"/>
              </a:rPr>
              <a:t>IT </a:t>
            </a:r>
            <a:r>
              <a:rPr lang="it-IT" sz="1400" b="1" dirty="0" err="1">
                <a:effectLst>
                  <a:outerShdw blurRad="38100" dist="38100" dir="2700000" algn="tl">
                    <a:srgbClr val="000000">
                      <a:alpha val="43137"/>
                    </a:srgbClr>
                  </a:outerShdw>
                </a:effectLst>
                <a:latin typeface="Abadi" panose="020B0604020104020204" pitchFamily="34" charset="0"/>
              </a:rPr>
              <a:t>processes</a:t>
            </a:r>
            <a:r>
              <a:rPr lang="it-IT" sz="1400" b="1" dirty="0">
                <a:effectLst>
                  <a:outerShdw blurRad="38100" dist="38100" dir="2700000" algn="tl">
                    <a:srgbClr val="000000">
                      <a:alpha val="43137"/>
                    </a:srgbClr>
                  </a:outerShdw>
                </a:effectLst>
                <a:latin typeface="Abadi" panose="020B0604020104020204" pitchFamily="34" charset="0"/>
              </a:rPr>
              <a:t> &amp; </a:t>
            </a:r>
            <a:r>
              <a:rPr lang="it-IT" sz="1400" b="1" dirty="0" err="1">
                <a:effectLst>
                  <a:outerShdw blurRad="38100" dist="38100" dir="2700000" algn="tl">
                    <a:srgbClr val="000000">
                      <a:alpha val="43137"/>
                    </a:srgbClr>
                  </a:outerShdw>
                </a:effectLst>
                <a:latin typeface="Abadi" panose="020B0604020104020204" pitchFamily="34" charset="0"/>
              </a:rPr>
              <a:t>infrastructure</a:t>
            </a:r>
            <a:endParaRPr lang="it-IT" sz="1400" b="1" dirty="0">
              <a:effectLst>
                <a:outerShdw blurRad="38100" dist="38100" dir="2700000" algn="tl">
                  <a:srgbClr val="000000">
                    <a:alpha val="43137"/>
                  </a:srgbClr>
                </a:outerShdw>
              </a:effectLst>
              <a:latin typeface="Abadi" panose="020B0604020104020204" pitchFamily="34" charset="0"/>
            </a:endParaRPr>
          </a:p>
        </p:txBody>
      </p:sp>
      <p:cxnSp>
        <p:nvCxnSpPr>
          <p:cNvPr id="235" name="Connettore 2 234">
            <a:extLst>
              <a:ext uri="{FF2B5EF4-FFF2-40B4-BE49-F238E27FC236}">
                <a16:creationId xmlns:a16="http://schemas.microsoft.com/office/drawing/2014/main" id="{79EB2BA9-62D8-FCAC-AF2E-74F5B2473904}"/>
              </a:ext>
            </a:extLst>
          </p:cNvPr>
          <p:cNvCxnSpPr>
            <a:cxnSpLocks/>
          </p:cNvCxnSpPr>
          <p:nvPr/>
        </p:nvCxnSpPr>
        <p:spPr>
          <a:xfrm>
            <a:off x="5492215" y="4363880"/>
            <a:ext cx="0" cy="228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6" name="CasellaDiTesto 235">
            <a:extLst>
              <a:ext uri="{FF2B5EF4-FFF2-40B4-BE49-F238E27FC236}">
                <a16:creationId xmlns:a16="http://schemas.microsoft.com/office/drawing/2014/main" id="{8B8B0D7B-40AF-B794-6D63-0D7152EECA98}"/>
              </a:ext>
            </a:extLst>
          </p:cNvPr>
          <p:cNvSpPr txBox="1"/>
          <p:nvPr/>
        </p:nvSpPr>
        <p:spPr>
          <a:xfrm>
            <a:off x="3887085" y="4499418"/>
            <a:ext cx="3009323" cy="501628"/>
          </a:xfrm>
          <a:prstGeom prst="rect">
            <a:avLst/>
          </a:prstGeom>
          <a:noFill/>
        </p:spPr>
        <p:txBody>
          <a:bodyPr wrap="none" rtlCol="0">
            <a:spAutoFit/>
          </a:bodyPr>
          <a:lstStyle/>
          <a:p>
            <a:r>
              <a:rPr lang="it-IT" sz="4000" dirty="0" err="1">
                <a:latin typeface="Abadi" panose="020B0604020104020204" pitchFamily="34" charset="0"/>
              </a:rPr>
              <a:t>Maturity</a:t>
            </a:r>
            <a:r>
              <a:rPr lang="it-IT" sz="4000" dirty="0">
                <a:latin typeface="Abadi" panose="020B0604020104020204" pitchFamily="34" charset="0"/>
              </a:rPr>
              <a:t> Evaluation</a:t>
            </a:r>
          </a:p>
        </p:txBody>
      </p:sp>
      <p:sp>
        <p:nvSpPr>
          <p:cNvPr id="237" name="CasellaDiTesto 236">
            <a:extLst>
              <a:ext uri="{FF2B5EF4-FFF2-40B4-BE49-F238E27FC236}">
                <a16:creationId xmlns:a16="http://schemas.microsoft.com/office/drawing/2014/main" id="{7C048493-C380-4E82-7227-9B209244BEF8}"/>
              </a:ext>
            </a:extLst>
          </p:cNvPr>
          <p:cNvSpPr txBox="1"/>
          <p:nvPr/>
        </p:nvSpPr>
        <p:spPr>
          <a:xfrm>
            <a:off x="6678890" y="1950243"/>
            <a:ext cx="591706" cy="327149"/>
          </a:xfrm>
          <a:prstGeom prst="rect">
            <a:avLst/>
          </a:prstGeom>
          <a:noFill/>
        </p:spPr>
        <p:txBody>
          <a:bodyPr wrap="none" rtlCol="0">
            <a:spAutoFit/>
          </a:bodyPr>
          <a:lstStyle/>
          <a:p>
            <a:pPr algn="ctr"/>
            <a:r>
              <a:rPr lang="it-IT" sz="1200" dirty="0" err="1">
                <a:latin typeface="Abadi" panose="020B0604020104020204" pitchFamily="34" charset="0"/>
              </a:rPr>
              <a:t>Fraud</a:t>
            </a:r>
            <a:endParaRPr lang="it-IT" sz="1200" dirty="0">
              <a:latin typeface="Abadi" panose="020B0604020104020204" pitchFamily="34" charset="0"/>
            </a:endParaRPr>
          </a:p>
          <a:p>
            <a:pPr algn="ctr"/>
            <a:r>
              <a:rPr lang="it-IT" sz="1200" dirty="0">
                <a:latin typeface="Abadi" panose="020B0604020104020204" pitchFamily="34" charset="0"/>
              </a:rPr>
              <a:t>Risk Score</a:t>
            </a:r>
          </a:p>
        </p:txBody>
      </p:sp>
      <p:cxnSp>
        <p:nvCxnSpPr>
          <p:cNvPr id="238" name="Connettore 2 237">
            <a:extLst>
              <a:ext uri="{FF2B5EF4-FFF2-40B4-BE49-F238E27FC236}">
                <a16:creationId xmlns:a16="http://schemas.microsoft.com/office/drawing/2014/main" id="{97B6B101-57E3-7574-C298-E86FEBC65538}"/>
              </a:ext>
            </a:extLst>
          </p:cNvPr>
          <p:cNvCxnSpPr>
            <a:cxnSpLocks/>
            <a:stCxn id="237" idx="1"/>
          </p:cNvCxnSpPr>
          <p:nvPr/>
        </p:nvCxnSpPr>
        <p:spPr>
          <a:xfrm flipH="1" flipV="1">
            <a:off x="6304310" y="1996555"/>
            <a:ext cx="374580" cy="117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9" name="CasellaDiTesto 238">
            <a:extLst>
              <a:ext uri="{FF2B5EF4-FFF2-40B4-BE49-F238E27FC236}">
                <a16:creationId xmlns:a16="http://schemas.microsoft.com/office/drawing/2014/main" id="{CB891D80-1425-28F9-714B-F55494028243}"/>
              </a:ext>
            </a:extLst>
          </p:cNvPr>
          <p:cNvSpPr txBox="1"/>
          <p:nvPr/>
        </p:nvSpPr>
        <p:spPr>
          <a:xfrm>
            <a:off x="7264288" y="3692643"/>
            <a:ext cx="1556590" cy="461665"/>
          </a:xfrm>
          <a:prstGeom prst="rect">
            <a:avLst/>
          </a:prstGeom>
          <a:noFill/>
        </p:spPr>
        <p:txBody>
          <a:bodyPr wrap="square" rtlCol="0">
            <a:spAutoFit/>
          </a:bodyPr>
          <a:lstStyle/>
          <a:p>
            <a:pPr algn="ctr"/>
            <a:r>
              <a:rPr lang="it-IT" sz="1200" dirty="0">
                <a:solidFill>
                  <a:schemeClr val="bg2">
                    <a:lumMod val="50000"/>
                  </a:schemeClr>
                </a:solidFill>
                <a:latin typeface="Abadi" panose="020B0604020202020204" pitchFamily="34" charset="0"/>
              </a:rPr>
              <a:t>Human </a:t>
            </a:r>
            <a:r>
              <a:rPr lang="it-IT" sz="1200" dirty="0" err="1">
                <a:solidFill>
                  <a:schemeClr val="bg2">
                    <a:lumMod val="50000"/>
                  </a:schemeClr>
                </a:solidFill>
                <a:latin typeface="Abadi" panose="020B0604020202020204" pitchFamily="34" charset="0"/>
              </a:rPr>
              <a:t>Factor</a:t>
            </a:r>
            <a:r>
              <a:rPr lang="it-IT" sz="1200" dirty="0">
                <a:solidFill>
                  <a:schemeClr val="bg2">
                    <a:lumMod val="50000"/>
                  </a:schemeClr>
                </a:solidFill>
                <a:latin typeface="Abadi" panose="020B0604020202020204" pitchFamily="34" charset="0"/>
              </a:rPr>
              <a:t> </a:t>
            </a:r>
          </a:p>
          <a:p>
            <a:pPr algn="ctr"/>
            <a:r>
              <a:rPr lang="it-IT" sz="1200" dirty="0" err="1">
                <a:solidFill>
                  <a:schemeClr val="bg2">
                    <a:lumMod val="50000"/>
                  </a:schemeClr>
                </a:solidFill>
                <a:latin typeface="Abadi" panose="020B0604020202020204" pitchFamily="34" charset="0"/>
              </a:rPr>
              <a:t>Analisys</a:t>
            </a:r>
            <a:endParaRPr lang="it-IT" sz="1200" dirty="0">
              <a:solidFill>
                <a:schemeClr val="bg2">
                  <a:lumMod val="50000"/>
                </a:schemeClr>
              </a:solidFill>
              <a:latin typeface="Abadi" panose="020B0604020202020204" pitchFamily="34" charset="0"/>
            </a:endParaRPr>
          </a:p>
        </p:txBody>
      </p:sp>
      <p:sp>
        <p:nvSpPr>
          <p:cNvPr id="240" name="Rettangolo con angoli arrotondati 239">
            <a:extLst>
              <a:ext uri="{FF2B5EF4-FFF2-40B4-BE49-F238E27FC236}">
                <a16:creationId xmlns:a16="http://schemas.microsoft.com/office/drawing/2014/main" id="{59416653-32D2-5BA3-E737-36CBAE1B0DFC}"/>
              </a:ext>
            </a:extLst>
          </p:cNvPr>
          <p:cNvSpPr/>
          <p:nvPr/>
        </p:nvSpPr>
        <p:spPr>
          <a:xfrm>
            <a:off x="7270596" y="3734848"/>
            <a:ext cx="1556589" cy="407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1" name="Connettore 2 240">
            <a:extLst>
              <a:ext uri="{FF2B5EF4-FFF2-40B4-BE49-F238E27FC236}">
                <a16:creationId xmlns:a16="http://schemas.microsoft.com/office/drawing/2014/main" id="{49305062-BBC1-C7AA-73E3-E67F14EEBE1F}"/>
              </a:ext>
            </a:extLst>
          </p:cNvPr>
          <p:cNvCxnSpPr>
            <a:cxnSpLocks/>
          </p:cNvCxnSpPr>
          <p:nvPr/>
        </p:nvCxnSpPr>
        <p:spPr>
          <a:xfrm>
            <a:off x="7193815" y="2277392"/>
            <a:ext cx="139638" cy="26836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2" name="Connettore 2 241">
            <a:extLst>
              <a:ext uri="{FF2B5EF4-FFF2-40B4-BE49-F238E27FC236}">
                <a16:creationId xmlns:a16="http://schemas.microsoft.com/office/drawing/2014/main" id="{DA436B75-86BA-CC80-CCAA-3AB31E9D97AC}"/>
              </a:ext>
            </a:extLst>
          </p:cNvPr>
          <p:cNvCxnSpPr>
            <a:cxnSpLocks/>
          </p:cNvCxnSpPr>
          <p:nvPr/>
        </p:nvCxnSpPr>
        <p:spPr>
          <a:xfrm flipH="1">
            <a:off x="6795860" y="4157957"/>
            <a:ext cx="474734" cy="42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3" name="CasellaDiTesto 242">
            <a:extLst>
              <a:ext uri="{FF2B5EF4-FFF2-40B4-BE49-F238E27FC236}">
                <a16:creationId xmlns:a16="http://schemas.microsoft.com/office/drawing/2014/main" id="{D75B7594-AAC0-699D-B4B7-6FB0DC7DB54E}"/>
              </a:ext>
            </a:extLst>
          </p:cNvPr>
          <p:cNvSpPr txBox="1"/>
          <p:nvPr/>
        </p:nvSpPr>
        <p:spPr>
          <a:xfrm>
            <a:off x="7270596" y="2600915"/>
            <a:ext cx="1556590" cy="461665"/>
          </a:xfrm>
          <a:prstGeom prst="rect">
            <a:avLst/>
          </a:prstGeom>
          <a:noFill/>
        </p:spPr>
        <p:txBody>
          <a:bodyPr wrap="square" rtlCol="0">
            <a:spAutoFit/>
          </a:bodyPr>
          <a:lstStyle/>
          <a:p>
            <a:pPr algn="ctr"/>
            <a:r>
              <a:rPr lang="it-IT" sz="1200" dirty="0" err="1">
                <a:latin typeface="Abadi" panose="020B0604020202020204" pitchFamily="34" charset="0"/>
              </a:rPr>
              <a:t>Fraud</a:t>
            </a:r>
            <a:r>
              <a:rPr lang="it-IT" sz="1200" dirty="0">
                <a:latin typeface="Abadi" panose="020B0604020202020204" pitchFamily="34" charset="0"/>
              </a:rPr>
              <a:t> Management systems</a:t>
            </a:r>
          </a:p>
        </p:txBody>
      </p:sp>
      <p:sp>
        <p:nvSpPr>
          <p:cNvPr id="244" name="Rettangolo con angoli arrotondati 243">
            <a:extLst>
              <a:ext uri="{FF2B5EF4-FFF2-40B4-BE49-F238E27FC236}">
                <a16:creationId xmlns:a16="http://schemas.microsoft.com/office/drawing/2014/main" id="{1BF72E7E-156B-4F22-23AC-4FB91CCB52AE}"/>
              </a:ext>
            </a:extLst>
          </p:cNvPr>
          <p:cNvSpPr/>
          <p:nvPr/>
        </p:nvSpPr>
        <p:spPr>
          <a:xfrm>
            <a:off x="7270596" y="2599240"/>
            <a:ext cx="1572090" cy="407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5" name="CasellaDiTesto 244">
            <a:extLst>
              <a:ext uri="{FF2B5EF4-FFF2-40B4-BE49-F238E27FC236}">
                <a16:creationId xmlns:a16="http://schemas.microsoft.com/office/drawing/2014/main" id="{ACAED803-90E6-DE1E-FE92-F28936CB6DAC}"/>
              </a:ext>
            </a:extLst>
          </p:cNvPr>
          <p:cNvSpPr txBox="1"/>
          <p:nvPr/>
        </p:nvSpPr>
        <p:spPr>
          <a:xfrm>
            <a:off x="7270596" y="3089561"/>
            <a:ext cx="1556590" cy="461665"/>
          </a:xfrm>
          <a:prstGeom prst="rect">
            <a:avLst/>
          </a:prstGeom>
          <a:noFill/>
        </p:spPr>
        <p:txBody>
          <a:bodyPr wrap="square" rtlCol="0">
            <a:spAutoFit/>
          </a:bodyPr>
          <a:lstStyle/>
          <a:p>
            <a:pPr algn="ctr"/>
            <a:r>
              <a:rPr lang="it-IT" sz="1200" dirty="0">
                <a:latin typeface="Abadi" panose="020B0604020202020204" pitchFamily="34" charset="0"/>
              </a:rPr>
              <a:t>Mobile Management systems</a:t>
            </a:r>
          </a:p>
        </p:txBody>
      </p:sp>
      <p:sp>
        <p:nvSpPr>
          <p:cNvPr id="246" name="Rettangolo con angoli arrotondati 245">
            <a:extLst>
              <a:ext uri="{FF2B5EF4-FFF2-40B4-BE49-F238E27FC236}">
                <a16:creationId xmlns:a16="http://schemas.microsoft.com/office/drawing/2014/main" id="{E177D384-74C7-F004-A0F7-C5DEB56AF6A5}"/>
              </a:ext>
            </a:extLst>
          </p:cNvPr>
          <p:cNvSpPr/>
          <p:nvPr/>
        </p:nvSpPr>
        <p:spPr>
          <a:xfrm>
            <a:off x="7270596" y="3094177"/>
            <a:ext cx="1572090" cy="407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47" name="Connettore 2 246">
            <a:extLst>
              <a:ext uri="{FF2B5EF4-FFF2-40B4-BE49-F238E27FC236}">
                <a16:creationId xmlns:a16="http://schemas.microsoft.com/office/drawing/2014/main" id="{26EA7B4B-7FE6-3315-B3EB-1E9D5938D09A}"/>
              </a:ext>
            </a:extLst>
          </p:cNvPr>
          <p:cNvCxnSpPr>
            <a:cxnSpLocks/>
          </p:cNvCxnSpPr>
          <p:nvPr/>
        </p:nvCxnSpPr>
        <p:spPr>
          <a:xfrm flipH="1">
            <a:off x="6718470" y="3534340"/>
            <a:ext cx="552124" cy="99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8" name="Rettangolo 247">
            <a:extLst>
              <a:ext uri="{FF2B5EF4-FFF2-40B4-BE49-F238E27FC236}">
                <a16:creationId xmlns:a16="http://schemas.microsoft.com/office/drawing/2014/main" id="{6D664048-528D-7F60-12AD-0A8F8DBF8DAD}"/>
              </a:ext>
            </a:extLst>
          </p:cNvPr>
          <p:cNvSpPr/>
          <p:nvPr/>
        </p:nvSpPr>
        <p:spPr>
          <a:xfrm>
            <a:off x="7167486" y="2486392"/>
            <a:ext cx="1800665" cy="1110412"/>
          </a:xfrm>
          <a:prstGeom prst="rect">
            <a:avLst/>
          </a:prstGeom>
          <a:noFill/>
          <a:ln w="6350">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it-IT"/>
          </a:p>
        </p:txBody>
      </p:sp>
      <p:cxnSp>
        <p:nvCxnSpPr>
          <p:cNvPr id="249" name="Connettore diritto 248">
            <a:extLst>
              <a:ext uri="{FF2B5EF4-FFF2-40B4-BE49-F238E27FC236}">
                <a16:creationId xmlns:a16="http://schemas.microsoft.com/office/drawing/2014/main" id="{D4205E92-9BE4-730C-1D71-E26F5C40AB5E}"/>
              </a:ext>
            </a:extLst>
          </p:cNvPr>
          <p:cNvCxnSpPr>
            <a:cxnSpLocks/>
          </p:cNvCxnSpPr>
          <p:nvPr/>
        </p:nvCxnSpPr>
        <p:spPr>
          <a:xfrm>
            <a:off x="3073788" y="2386755"/>
            <a:ext cx="3959438" cy="0"/>
          </a:xfrm>
          <a:prstGeom prst="line">
            <a:avLst/>
          </a:prstGeom>
          <a:ln>
            <a:prstDash val="dash"/>
            <a:headEnd type="none"/>
          </a:ln>
        </p:spPr>
        <p:style>
          <a:lnRef idx="1">
            <a:schemeClr val="accent1"/>
          </a:lnRef>
          <a:fillRef idx="0">
            <a:schemeClr val="accent1"/>
          </a:fillRef>
          <a:effectRef idx="0">
            <a:schemeClr val="accent1"/>
          </a:effectRef>
          <a:fontRef idx="minor">
            <a:schemeClr val="tx1"/>
          </a:fontRef>
        </p:style>
      </p:cxnSp>
      <p:cxnSp>
        <p:nvCxnSpPr>
          <p:cNvPr id="251" name="Connettore 2 250">
            <a:extLst>
              <a:ext uri="{FF2B5EF4-FFF2-40B4-BE49-F238E27FC236}">
                <a16:creationId xmlns:a16="http://schemas.microsoft.com/office/drawing/2014/main" id="{01C37A66-AE10-44B5-CC45-1D31AC2838EB}"/>
              </a:ext>
            </a:extLst>
          </p:cNvPr>
          <p:cNvCxnSpPr/>
          <p:nvPr/>
        </p:nvCxnSpPr>
        <p:spPr>
          <a:xfrm>
            <a:off x="7033226" y="2386755"/>
            <a:ext cx="127925" cy="10936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52" name="CasellaDiTesto 251">
            <a:extLst>
              <a:ext uri="{FF2B5EF4-FFF2-40B4-BE49-F238E27FC236}">
                <a16:creationId xmlns:a16="http://schemas.microsoft.com/office/drawing/2014/main" id="{4191ECEB-C3D7-99F3-8642-A87A94445BFA}"/>
              </a:ext>
            </a:extLst>
          </p:cNvPr>
          <p:cNvSpPr txBox="1"/>
          <p:nvPr/>
        </p:nvSpPr>
        <p:spPr>
          <a:xfrm>
            <a:off x="1479715" y="4512253"/>
            <a:ext cx="1396636" cy="307777"/>
          </a:xfrm>
          <a:prstGeom prst="rect">
            <a:avLst/>
          </a:prstGeom>
          <a:noFill/>
        </p:spPr>
        <p:txBody>
          <a:bodyPr wrap="square" rtlCol="0">
            <a:spAutoFit/>
          </a:bodyPr>
          <a:lstStyle/>
          <a:p>
            <a:pPr algn="ctr"/>
            <a:r>
              <a:rPr lang="it-IT" dirty="0">
                <a:latin typeface="Abadi" panose="020B0604020202020204" pitchFamily="34" charset="0"/>
              </a:rPr>
              <a:t>Attack Surface</a:t>
            </a:r>
          </a:p>
        </p:txBody>
      </p:sp>
      <p:sp>
        <p:nvSpPr>
          <p:cNvPr id="253" name="Rettangolo con angoli arrotondati 252">
            <a:extLst>
              <a:ext uri="{FF2B5EF4-FFF2-40B4-BE49-F238E27FC236}">
                <a16:creationId xmlns:a16="http://schemas.microsoft.com/office/drawing/2014/main" id="{19575D99-3237-490B-694F-5AD7C6913A81}"/>
              </a:ext>
            </a:extLst>
          </p:cNvPr>
          <p:cNvSpPr/>
          <p:nvPr/>
        </p:nvSpPr>
        <p:spPr>
          <a:xfrm>
            <a:off x="1486180" y="4423345"/>
            <a:ext cx="1396636" cy="4074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54" name="Connettore 2 253">
            <a:extLst>
              <a:ext uri="{FF2B5EF4-FFF2-40B4-BE49-F238E27FC236}">
                <a16:creationId xmlns:a16="http://schemas.microsoft.com/office/drawing/2014/main" id="{73F22FC5-5564-F5AF-D49B-E969F1FA0199}"/>
              </a:ext>
            </a:extLst>
          </p:cNvPr>
          <p:cNvCxnSpPr>
            <a:cxnSpLocks/>
          </p:cNvCxnSpPr>
          <p:nvPr/>
        </p:nvCxnSpPr>
        <p:spPr>
          <a:xfrm>
            <a:off x="2178033" y="4157957"/>
            <a:ext cx="0" cy="228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5" name="Connettore 2 254">
            <a:extLst>
              <a:ext uri="{FF2B5EF4-FFF2-40B4-BE49-F238E27FC236}">
                <a16:creationId xmlns:a16="http://schemas.microsoft.com/office/drawing/2014/main" id="{36E70F55-B7F5-441D-50C2-1226D77E4BAA}"/>
              </a:ext>
            </a:extLst>
          </p:cNvPr>
          <p:cNvCxnSpPr>
            <a:cxnSpLocks/>
          </p:cNvCxnSpPr>
          <p:nvPr/>
        </p:nvCxnSpPr>
        <p:spPr>
          <a:xfrm>
            <a:off x="3304411" y="2872901"/>
            <a:ext cx="698258" cy="16393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60" name="Diagramma 259">
            <a:extLst>
              <a:ext uri="{FF2B5EF4-FFF2-40B4-BE49-F238E27FC236}">
                <a16:creationId xmlns:a16="http://schemas.microsoft.com/office/drawing/2014/main" id="{0022CBC0-D143-7458-1E77-F089EDBD3136}"/>
              </a:ext>
            </a:extLst>
          </p:cNvPr>
          <p:cNvGraphicFramePr/>
          <p:nvPr>
            <p:extLst>
              <p:ext uri="{D42A27DB-BD31-4B8C-83A1-F6EECF244321}">
                <p14:modId xmlns:p14="http://schemas.microsoft.com/office/powerpoint/2010/main" val="612728364"/>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9" name="Rettangolo 258">
            <a:extLst>
              <a:ext uri="{FF2B5EF4-FFF2-40B4-BE49-F238E27FC236}">
                <a16:creationId xmlns:a16="http://schemas.microsoft.com/office/drawing/2014/main" id="{9D82C5B4-C368-6331-2184-281F10AB4EFF}"/>
              </a:ext>
            </a:extLst>
          </p:cNvPr>
          <p:cNvSpPr/>
          <p:nvPr/>
        </p:nvSpPr>
        <p:spPr>
          <a:xfrm>
            <a:off x="2282250" y="382430"/>
            <a:ext cx="4116833" cy="830997"/>
          </a:xfrm>
          <a:prstGeom prst="rect">
            <a:avLst/>
          </a:prstGeom>
          <a:noFill/>
        </p:spPr>
        <p:txBody>
          <a:bodyPr wrap="none" lIns="91440" tIns="45720" rIns="91440" bIns="45720">
            <a:spAutoFit/>
          </a:bodyPr>
          <a:lstStyle/>
          <a:p>
            <a:pPr algn="ctr"/>
            <a:r>
              <a:rPr lang="it-IT" sz="4800" b="1" dirty="0">
                <a:solidFill>
                  <a:srgbClr val="7030A0"/>
                </a:solidFill>
                <a:effectLst>
                  <a:outerShdw blurRad="38100" dist="38100" dir="2700000" algn="tl">
                    <a:srgbClr val="000000">
                      <a:alpha val="43137"/>
                    </a:srgbClr>
                  </a:outerShdw>
                </a:effectLst>
                <a:latin typeface="Bangers"/>
                <a:sym typeface="Bangers"/>
              </a:rPr>
              <a:t>The </a:t>
            </a:r>
            <a:r>
              <a:rPr lang="it-IT" sz="4800" b="1" dirty="0" err="1">
                <a:solidFill>
                  <a:srgbClr val="7030A0"/>
                </a:solidFill>
                <a:effectLst>
                  <a:outerShdw blurRad="38100" dist="38100" dir="2700000" algn="tl">
                    <a:srgbClr val="000000">
                      <a:alpha val="43137"/>
                    </a:srgbClr>
                  </a:outerShdw>
                </a:effectLst>
                <a:latin typeface="Bangers"/>
                <a:sym typeface="Bangers"/>
              </a:rPr>
              <a:t>logical</a:t>
            </a:r>
            <a:r>
              <a:rPr lang="it-IT" sz="4800" b="1" dirty="0">
                <a:solidFill>
                  <a:srgbClr val="7030A0"/>
                </a:solidFill>
                <a:effectLst>
                  <a:outerShdw blurRad="38100" dist="38100" dir="2700000" algn="tl">
                    <a:srgbClr val="000000">
                      <a:alpha val="43137"/>
                    </a:srgbClr>
                  </a:outerShdw>
                </a:effectLst>
                <a:latin typeface="Bangers"/>
                <a:sym typeface="Bangers"/>
              </a:rPr>
              <a:t> model</a:t>
            </a:r>
          </a:p>
        </p:txBody>
      </p:sp>
      <p:sp>
        <p:nvSpPr>
          <p:cNvPr id="2" name="Segnaposto numero diapositiva 3">
            <a:extLst>
              <a:ext uri="{FF2B5EF4-FFF2-40B4-BE49-F238E27FC236}">
                <a16:creationId xmlns:a16="http://schemas.microsoft.com/office/drawing/2014/main" id="{AD8CDCFD-9A23-5B06-5311-867930FADFDE}"/>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20</a:t>
            </a:fld>
            <a:endParaRPr lang="it-IT"/>
          </a:p>
        </p:txBody>
      </p:sp>
    </p:spTree>
    <p:extLst>
      <p:ext uri="{BB962C8B-B14F-4D97-AF65-F5344CB8AC3E}">
        <p14:creationId xmlns:p14="http://schemas.microsoft.com/office/powerpoint/2010/main" val="168772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barn(inVertical)">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barn(inVertical)">
                                      <p:cBhvr>
                                        <p:cTn id="12" dur="500"/>
                                        <p:tgtEl>
                                          <p:spTgt spid="21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barn(inVertical)">
                                      <p:cBhvr>
                                        <p:cTn id="15" dur="500"/>
                                        <p:tgtEl>
                                          <p:spTgt spid="23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34"/>
                                        </p:tgtEl>
                                        <p:attrNameLst>
                                          <p:attrName>style.visibility</p:attrName>
                                        </p:attrNameLst>
                                      </p:cBhvr>
                                      <p:to>
                                        <p:strVal val="visible"/>
                                      </p:to>
                                    </p:set>
                                    <p:animEffect transition="in" filter="barn(inVertical)">
                                      <p:cBhvr>
                                        <p:cTn id="18" dur="500"/>
                                        <p:tgtEl>
                                          <p:spTgt spid="234"/>
                                        </p:tgtEl>
                                      </p:cBhvr>
                                    </p:animEffect>
                                  </p:childTnLst>
                                </p:cTn>
                              </p:par>
                              <p:par>
                                <p:cTn id="19" presetID="16" presetClass="entr" presetSubtype="21" fill="hold" nodeType="withEffect">
                                  <p:stCondLst>
                                    <p:cond delay="0"/>
                                  </p:stCondLst>
                                  <p:childTnLst>
                                    <p:set>
                                      <p:cBhvr>
                                        <p:cTn id="20" dur="1" fill="hold">
                                          <p:stCondLst>
                                            <p:cond delay="0"/>
                                          </p:stCondLst>
                                        </p:cTn>
                                        <p:tgtEl>
                                          <p:spTgt spid="225"/>
                                        </p:tgtEl>
                                        <p:attrNameLst>
                                          <p:attrName>style.visibility</p:attrName>
                                        </p:attrNameLst>
                                      </p:cBhvr>
                                      <p:to>
                                        <p:strVal val="visible"/>
                                      </p:to>
                                    </p:set>
                                    <p:animEffect transition="in" filter="barn(inVertical)">
                                      <p:cBhvr>
                                        <p:cTn id="21" dur="500"/>
                                        <p:tgtEl>
                                          <p:spTgt spid="22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23"/>
                                        </p:tgtEl>
                                        <p:attrNameLst>
                                          <p:attrName>style.visibility</p:attrName>
                                        </p:attrNameLst>
                                      </p:cBhvr>
                                      <p:to>
                                        <p:strVal val="visible"/>
                                      </p:to>
                                    </p:set>
                                    <p:animEffect transition="in" filter="barn(inVertical)">
                                      <p:cBhvr>
                                        <p:cTn id="26" dur="500"/>
                                        <p:tgtEl>
                                          <p:spTgt spid="22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22"/>
                                        </p:tgtEl>
                                        <p:attrNameLst>
                                          <p:attrName>style.visibility</p:attrName>
                                        </p:attrNameLst>
                                      </p:cBhvr>
                                      <p:to>
                                        <p:strVal val="visible"/>
                                      </p:to>
                                    </p:set>
                                    <p:animEffect transition="in" filter="barn(inVertical)">
                                      <p:cBhvr>
                                        <p:cTn id="31" dur="500"/>
                                        <p:tgtEl>
                                          <p:spTgt spid="222"/>
                                        </p:tgtEl>
                                      </p:cBhvr>
                                    </p:animEffect>
                                  </p:childTnLst>
                                </p:cTn>
                              </p:par>
                              <p:par>
                                <p:cTn id="32" presetID="16" presetClass="entr" presetSubtype="21" fill="hold" nodeType="withEffect">
                                  <p:stCondLst>
                                    <p:cond delay="0"/>
                                  </p:stCondLst>
                                  <p:childTnLst>
                                    <p:set>
                                      <p:cBhvr>
                                        <p:cTn id="33" dur="1" fill="hold">
                                          <p:stCondLst>
                                            <p:cond delay="0"/>
                                          </p:stCondLst>
                                        </p:cTn>
                                        <p:tgtEl>
                                          <p:spTgt spid="226"/>
                                        </p:tgtEl>
                                        <p:attrNameLst>
                                          <p:attrName>style.visibility</p:attrName>
                                        </p:attrNameLst>
                                      </p:cBhvr>
                                      <p:to>
                                        <p:strVal val="visible"/>
                                      </p:to>
                                    </p:set>
                                    <p:animEffect transition="in" filter="barn(inVertical)">
                                      <p:cBhvr>
                                        <p:cTn id="34" dur="500"/>
                                        <p:tgtEl>
                                          <p:spTgt spid="22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17"/>
                                        </p:tgtEl>
                                        <p:attrNameLst>
                                          <p:attrName>style.visibility</p:attrName>
                                        </p:attrNameLst>
                                      </p:cBhvr>
                                      <p:to>
                                        <p:strVal val="visible"/>
                                      </p:to>
                                    </p:set>
                                    <p:animEffect transition="in" filter="barn(inVertical)">
                                      <p:cBhvr>
                                        <p:cTn id="39" dur="500"/>
                                        <p:tgtEl>
                                          <p:spTgt spid="217"/>
                                        </p:tgtEl>
                                      </p:cBhvr>
                                    </p:animEffect>
                                  </p:childTnLst>
                                </p:cTn>
                              </p:par>
                              <p:par>
                                <p:cTn id="40" presetID="16" presetClass="entr" presetSubtype="21" fill="hold" nodeType="withEffect">
                                  <p:stCondLst>
                                    <p:cond delay="0"/>
                                  </p:stCondLst>
                                  <p:childTnLst>
                                    <p:set>
                                      <p:cBhvr>
                                        <p:cTn id="41" dur="1" fill="hold">
                                          <p:stCondLst>
                                            <p:cond delay="0"/>
                                          </p:stCondLst>
                                        </p:cTn>
                                        <p:tgtEl>
                                          <p:spTgt spid="218"/>
                                        </p:tgtEl>
                                        <p:attrNameLst>
                                          <p:attrName>style.visibility</p:attrName>
                                        </p:attrNameLst>
                                      </p:cBhvr>
                                      <p:to>
                                        <p:strVal val="visible"/>
                                      </p:to>
                                    </p:set>
                                    <p:animEffect transition="in" filter="barn(inVertical)">
                                      <p:cBhvr>
                                        <p:cTn id="42" dur="500"/>
                                        <p:tgtEl>
                                          <p:spTgt spid="21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19"/>
                                        </p:tgtEl>
                                        <p:attrNameLst>
                                          <p:attrName>style.visibility</p:attrName>
                                        </p:attrNameLst>
                                      </p:cBhvr>
                                      <p:to>
                                        <p:strVal val="visible"/>
                                      </p:to>
                                    </p:set>
                                    <p:animEffect transition="in" filter="barn(inVertical)">
                                      <p:cBhvr>
                                        <p:cTn id="47" dur="500"/>
                                        <p:tgtEl>
                                          <p:spTgt spid="219"/>
                                        </p:tgtEl>
                                      </p:cBhvr>
                                    </p:animEffect>
                                  </p:childTnLst>
                                </p:cTn>
                              </p:par>
                              <p:par>
                                <p:cTn id="48" presetID="16" presetClass="entr" presetSubtype="21" fill="hold" nodeType="withEffect">
                                  <p:stCondLst>
                                    <p:cond delay="0"/>
                                  </p:stCondLst>
                                  <p:childTnLst>
                                    <p:set>
                                      <p:cBhvr>
                                        <p:cTn id="49" dur="1" fill="hold">
                                          <p:stCondLst>
                                            <p:cond delay="0"/>
                                          </p:stCondLst>
                                        </p:cTn>
                                        <p:tgtEl>
                                          <p:spTgt spid="220"/>
                                        </p:tgtEl>
                                        <p:attrNameLst>
                                          <p:attrName>style.visibility</p:attrName>
                                        </p:attrNameLst>
                                      </p:cBhvr>
                                      <p:to>
                                        <p:strVal val="visible"/>
                                      </p:to>
                                    </p:set>
                                    <p:animEffect transition="in" filter="barn(inVertical)">
                                      <p:cBhvr>
                                        <p:cTn id="50" dur="500"/>
                                        <p:tgtEl>
                                          <p:spTgt spid="220"/>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24"/>
                                        </p:tgtEl>
                                        <p:attrNameLst>
                                          <p:attrName>style.visibility</p:attrName>
                                        </p:attrNameLst>
                                      </p:cBhvr>
                                      <p:to>
                                        <p:strVal val="visible"/>
                                      </p:to>
                                    </p:set>
                                    <p:animEffect transition="in" filter="barn(inVertical)">
                                      <p:cBhvr>
                                        <p:cTn id="55" dur="500"/>
                                        <p:tgtEl>
                                          <p:spTgt spid="224"/>
                                        </p:tgtEl>
                                      </p:cBhvr>
                                    </p:animEffect>
                                  </p:childTnLst>
                                </p:cTn>
                              </p:par>
                              <p:par>
                                <p:cTn id="56" presetID="16" presetClass="entr" presetSubtype="21" fill="hold" nodeType="withEffect">
                                  <p:stCondLst>
                                    <p:cond delay="0"/>
                                  </p:stCondLst>
                                  <p:childTnLst>
                                    <p:set>
                                      <p:cBhvr>
                                        <p:cTn id="57" dur="1" fill="hold">
                                          <p:stCondLst>
                                            <p:cond delay="0"/>
                                          </p:stCondLst>
                                        </p:cTn>
                                        <p:tgtEl>
                                          <p:spTgt spid="227"/>
                                        </p:tgtEl>
                                        <p:attrNameLst>
                                          <p:attrName>style.visibility</p:attrName>
                                        </p:attrNameLst>
                                      </p:cBhvr>
                                      <p:to>
                                        <p:strVal val="visible"/>
                                      </p:to>
                                    </p:set>
                                    <p:animEffect transition="in" filter="barn(inVertical)">
                                      <p:cBhvr>
                                        <p:cTn id="58" dur="500"/>
                                        <p:tgtEl>
                                          <p:spTgt spid="227"/>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barn(inVertical)">
                                      <p:cBhvr>
                                        <p:cTn id="63" dur="500"/>
                                        <p:tgtEl>
                                          <p:spTgt spid="229"/>
                                        </p:tgtEl>
                                      </p:cBhvr>
                                    </p:animEffect>
                                  </p:childTnLst>
                                </p:cTn>
                              </p:par>
                              <p:par>
                                <p:cTn id="64" presetID="16" presetClass="entr" presetSubtype="21" fill="hold" nodeType="withEffect">
                                  <p:stCondLst>
                                    <p:cond delay="0"/>
                                  </p:stCondLst>
                                  <p:childTnLst>
                                    <p:set>
                                      <p:cBhvr>
                                        <p:cTn id="65" dur="1" fill="hold">
                                          <p:stCondLst>
                                            <p:cond delay="0"/>
                                          </p:stCondLst>
                                        </p:cTn>
                                        <p:tgtEl>
                                          <p:spTgt spid="230"/>
                                        </p:tgtEl>
                                        <p:attrNameLst>
                                          <p:attrName>style.visibility</p:attrName>
                                        </p:attrNameLst>
                                      </p:cBhvr>
                                      <p:to>
                                        <p:strVal val="visible"/>
                                      </p:to>
                                    </p:set>
                                    <p:animEffect transition="in" filter="barn(inVertical)">
                                      <p:cBhvr>
                                        <p:cTn id="66" dur="500"/>
                                        <p:tgtEl>
                                          <p:spTgt spid="230"/>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32"/>
                                        </p:tgtEl>
                                        <p:attrNameLst>
                                          <p:attrName>style.visibility</p:attrName>
                                        </p:attrNameLst>
                                      </p:cBhvr>
                                      <p:to>
                                        <p:strVal val="visible"/>
                                      </p:to>
                                    </p:set>
                                    <p:animEffect transition="in" filter="barn(inVertical)">
                                      <p:cBhvr>
                                        <p:cTn id="71" dur="500"/>
                                        <p:tgtEl>
                                          <p:spTgt spid="232"/>
                                        </p:tgtEl>
                                      </p:cBhvr>
                                    </p:animEffect>
                                  </p:childTnLst>
                                </p:cTn>
                              </p:par>
                              <p:par>
                                <p:cTn id="72" presetID="16" presetClass="entr" presetSubtype="21" fill="hold" nodeType="withEffect">
                                  <p:stCondLst>
                                    <p:cond delay="0"/>
                                  </p:stCondLst>
                                  <p:childTnLst>
                                    <p:set>
                                      <p:cBhvr>
                                        <p:cTn id="73" dur="1" fill="hold">
                                          <p:stCondLst>
                                            <p:cond delay="0"/>
                                          </p:stCondLst>
                                        </p:cTn>
                                        <p:tgtEl>
                                          <p:spTgt spid="233"/>
                                        </p:tgtEl>
                                        <p:attrNameLst>
                                          <p:attrName>style.visibility</p:attrName>
                                        </p:attrNameLst>
                                      </p:cBhvr>
                                      <p:to>
                                        <p:strVal val="visible"/>
                                      </p:to>
                                    </p:set>
                                    <p:animEffect transition="in" filter="barn(inVertical)">
                                      <p:cBhvr>
                                        <p:cTn id="74" dur="500"/>
                                        <p:tgtEl>
                                          <p:spTgt spid="23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28"/>
                                        </p:tgtEl>
                                        <p:attrNameLst>
                                          <p:attrName>style.visibility</p:attrName>
                                        </p:attrNameLst>
                                      </p:cBhvr>
                                      <p:to>
                                        <p:strVal val="visible"/>
                                      </p:to>
                                    </p:set>
                                    <p:animEffect transition="in" filter="barn(inVertical)">
                                      <p:cBhvr>
                                        <p:cTn id="79" dur="500"/>
                                        <p:tgtEl>
                                          <p:spTgt spid="228"/>
                                        </p:tgtEl>
                                      </p:cBhvr>
                                    </p:animEffect>
                                  </p:childTnLst>
                                </p:cTn>
                              </p:par>
                              <p:par>
                                <p:cTn id="80" presetID="16" presetClass="entr" presetSubtype="21" fill="hold" nodeType="withEffect">
                                  <p:stCondLst>
                                    <p:cond delay="0"/>
                                  </p:stCondLst>
                                  <p:childTnLst>
                                    <p:set>
                                      <p:cBhvr>
                                        <p:cTn id="81" dur="1" fill="hold">
                                          <p:stCondLst>
                                            <p:cond delay="0"/>
                                          </p:stCondLst>
                                        </p:cTn>
                                        <p:tgtEl>
                                          <p:spTgt spid="216"/>
                                        </p:tgtEl>
                                        <p:attrNameLst>
                                          <p:attrName>style.visibility</p:attrName>
                                        </p:attrNameLst>
                                      </p:cBhvr>
                                      <p:to>
                                        <p:strVal val="visible"/>
                                      </p:to>
                                    </p:set>
                                    <p:animEffect transition="in" filter="barn(inVertical)">
                                      <p:cBhvr>
                                        <p:cTn id="82" dur="500"/>
                                        <p:tgtEl>
                                          <p:spTgt spid="216"/>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237"/>
                                        </p:tgtEl>
                                        <p:attrNameLst>
                                          <p:attrName>style.visibility</p:attrName>
                                        </p:attrNameLst>
                                      </p:cBhvr>
                                      <p:to>
                                        <p:strVal val="visible"/>
                                      </p:to>
                                    </p:set>
                                    <p:animEffect transition="in" filter="barn(inVertical)">
                                      <p:cBhvr>
                                        <p:cTn id="87" dur="500"/>
                                        <p:tgtEl>
                                          <p:spTgt spid="237"/>
                                        </p:tgtEl>
                                      </p:cBhvr>
                                    </p:animEffect>
                                  </p:childTnLst>
                                </p:cTn>
                              </p:par>
                              <p:par>
                                <p:cTn id="88" presetID="16" presetClass="entr" presetSubtype="21" fill="hold" nodeType="withEffect">
                                  <p:stCondLst>
                                    <p:cond delay="0"/>
                                  </p:stCondLst>
                                  <p:childTnLst>
                                    <p:set>
                                      <p:cBhvr>
                                        <p:cTn id="89" dur="1" fill="hold">
                                          <p:stCondLst>
                                            <p:cond delay="0"/>
                                          </p:stCondLst>
                                        </p:cTn>
                                        <p:tgtEl>
                                          <p:spTgt spid="238"/>
                                        </p:tgtEl>
                                        <p:attrNameLst>
                                          <p:attrName>style.visibility</p:attrName>
                                        </p:attrNameLst>
                                      </p:cBhvr>
                                      <p:to>
                                        <p:strVal val="visible"/>
                                      </p:to>
                                    </p:set>
                                    <p:animEffect transition="in" filter="barn(inVertical)">
                                      <p:cBhvr>
                                        <p:cTn id="90" dur="500"/>
                                        <p:tgtEl>
                                          <p:spTgt spid="238"/>
                                        </p:tgtEl>
                                      </p:cBhvr>
                                    </p:animEffect>
                                  </p:childTnLst>
                                </p:cTn>
                              </p:par>
                              <p:par>
                                <p:cTn id="91" presetID="16" presetClass="entr" presetSubtype="21" fill="hold" nodeType="withEffect">
                                  <p:stCondLst>
                                    <p:cond delay="0"/>
                                  </p:stCondLst>
                                  <p:childTnLst>
                                    <p:set>
                                      <p:cBhvr>
                                        <p:cTn id="92" dur="1" fill="hold">
                                          <p:stCondLst>
                                            <p:cond delay="0"/>
                                          </p:stCondLst>
                                        </p:cTn>
                                        <p:tgtEl>
                                          <p:spTgt spid="241"/>
                                        </p:tgtEl>
                                        <p:attrNameLst>
                                          <p:attrName>style.visibility</p:attrName>
                                        </p:attrNameLst>
                                      </p:cBhvr>
                                      <p:to>
                                        <p:strVal val="visible"/>
                                      </p:to>
                                    </p:set>
                                    <p:animEffect transition="in" filter="barn(inVertical)">
                                      <p:cBhvr>
                                        <p:cTn id="93" dur="500"/>
                                        <p:tgtEl>
                                          <p:spTgt spid="241"/>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243"/>
                                        </p:tgtEl>
                                        <p:attrNameLst>
                                          <p:attrName>style.visibility</p:attrName>
                                        </p:attrNameLst>
                                      </p:cBhvr>
                                      <p:to>
                                        <p:strVal val="visible"/>
                                      </p:to>
                                    </p:set>
                                    <p:animEffect transition="in" filter="barn(inVertical)">
                                      <p:cBhvr>
                                        <p:cTn id="96" dur="500"/>
                                        <p:tgtEl>
                                          <p:spTgt spid="243"/>
                                        </p:tgtEl>
                                      </p:cBhvr>
                                    </p:animEffect>
                                  </p:childTnLst>
                                </p:cTn>
                              </p:par>
                              <p:par>
                                <p:cTn id="97" presetID="16" presetClass="entr" presetSubtype="21" fill="hold" nodeType="withEffect">
                                  <p:stCondLst>
                                    <p:cond delay="0"/>
                                  </p:stCondLst>
                                  <p:childTnLst>
                                    <p:set>
                                      <p:cBhvr>
                                        <p:cTn id="98" dur="1" fill="hold">
                                          <p:stCondLst>
                                            <p:cond delay="0"/>
                                          </p:stCondLst>
                                        </p:cTn>
                                        <p:tgtEl>
                                          <p:spTgt spid="251"/>
                                        </p:tgtEl>
                                        <p:attrNameLst>
                                          <p:attrName>style.visibility</p:attrName>
                                        </p:attrNameLst>
                                      </p:cBhvr>
                                      <p:to>
                                        <p:strVal val="visible"/>
                                      </p:to>
                                    </p:set>
                                    <p:animEffect transition="in" filter="barn(inVertical)">
                                      <p:cBhvr>
                                        <p:cTn id="99" dur="500"/>
                                        <p:tgtEl>
                                          <p:spTgt spid="251"/>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248"/>
                                        </p:tgtEl>
                                        <p:attrNameLst>
                                          <p:attrName>style.visibility</p:attrName>
                                        </p:attrNameLst>
                                      </p:cBhvr>
                                      <p:to>
                                        <p:strVal val="visible"/>
                                      </p:to>
                                    </p:set>
                                    <p:animEffect transition="in" filter="barn(inVertical)">
                                      <p:cBhvr>
                                        <p:cTn id="102" dur="500"/>
                                        <p:tgtEl>
                                          <p:spTgt spid="248"/>
                                        </p:tgtEl>
                                      </p:cBhvr>
                                    </p:animEffect>
                                  </p:childTnLst>
                                </p:cTn>
                              </p:par>
                              <p:par>
                                <p:cTn id="103" presetID="16" presetClass="entr" presetSubtype="21" fill="hold" grpId="0" nodeType="withEffect">
                                  <p:stCondLst>
                                    <p:cond delay="0"/>
                                  </p:stCondLst>
                                  <p:childTnLst>
                                    <p:set>
                                      <p:cBhvr>
                                        <p:cTn id="104" dur="1" fill="hold">
                                          <p:stCondLst>
                                            <p:cond delay="0"/>
                                          </p:stCondLst>
                                        </p:cTn>
                                        <p:tgtEl>
                                          <p:spTgt spid="244"/>
                                        </p:tgtEl>
                                        <p:attrNameLst>
                                          <p:attrName>style.visibility</p:attrName>
                                        </p:attrNameLst>
                                      </p:cBhvr>
                                      <p:to>
                                        <p:strVal val="visible"/>
                                      </p:to>
                                    </p:set>
                                    <p:animEffect transition="in" filter="barn(inVertical)">
                                      <p:cBhvr>
                                        <p:cTn id="105" dur="500"/>
                                        <p:tgtEl>
                                          <p:spTgt spid="244"/>
                                        </p:tgtEl>
                                      </p:cBhvr>
                                    </p:animEffect>
                                  </p:childTnLst>
                                </p:cTn>
                              </p:par>
                              <p:par>
                                <p:cTn id="106" presetID="16" presetClass="entr" presetSubtype="21" fill="hold" nodeType="withEffect">
                                  <p:stCondLst>
                                    <p:cond delay="0"/>
                                  </p:stCondLst>
                                  <p:childTnLst>
                                    <p:set>
                                      <p:cBhvr>
                                        <p:cTn id="107" dur="1" fill="hold">
                                          <p:stCondLst>
                                            <p:cond delay="0"/>
                                          </p:stCondLst>
                                        </p:cTn>
                                        <p:tgtEl>
                                          <p:spTgt spid="249"/>
                                        </p:tgtEl>
                                        <p:attrNameLst>
                                          <p:attrName>style.visibility</p:attrName>
                                        </p:attrNameLst>
                                      </p:cBhvr>
                                      <p:to>
                                        <p:strVal val="visible"/>
                                      </p:to>
                                    </p:set>
                                    <p:animEffect transition="in" filter="barn(inVertical)">
                                      <p:cBhvr>
                                        <p:cTn id="108" dur="500"/>
                                        <p:tgtEl>
                                          <p:spTgt spid="249"/>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245"/>
                                        </p:tgtEl>
                                        <p:attrNameLst>
                                          <p:attrName>style.visibility</p:attrName>
                                        </p:attrNameLst>
                                      </p:cBhvr>
                                      <p:to>
                                        <p:strVal val="visible"/>
                                      </p:to>
                                    </p:set>
                                    <p:animEffect transition="in" filter="barn(inVertical)">
                                      <p:cBhvr>
                                        <p:cTn id="113" dur="500"/>
                                        <p:tgtEl>
                                          <p:spTgt spid="245"/>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246"/>
                                        </p:tgtEl>
                                        <p:attrNameLst>
                                          <p:attrName>style.visibility</p:attrName>
                                        </p:attrNameLst>
                                      </p:cBhvr>
                                      <p:to>
                                        <p:strVal val="visible"/>
                                      </p:to>
                                    </p:set>
                                    <p:animEffect transition="in" filter="barn(inVertical)">
                                      <p:cBhvr>
                                        <p:cTn id="116" dur="500"/>
                                        <p:tgtEl>
                                          <p:spTgt spid="246"/>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239"/>
                                        </p:tgtEl>
                                        <p:attrNameLst>
                                          <p:attrName>style.visibility</p:attrName>
                                        </p:attrNameLst>
                                      </p:cBhvr>
                                      <p:to>
                                        <p:strVal val="visible"/>
                                      </p:to>
                                    </p:set>
                                    <p:animEffect transition="in" filter="barn(inVertical)">
                                      <p:cBhvr>
                                        <p:cTn id="121" dur="500"/>
                                        <p:tgtEl>
                                          <p:spTgt spid="239"/>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240"/>
                                        </p:tgtEl>
                                        <p:attrNameLst>
                                          <p:attrName>style.visibility</p:attrName>
                                        </p:attrNameLst>
                                      </p:cBhvr>
                                      <p:to>
                                        <p:strVal val="visible"/>
                                      </p:to>
                                    </p:set>
                                    <p:animEffect transition="in" filter="barn(inVertical)">
                                      <p:cBhvr>
                                        <p:cTn id="124" dur="500"/>
                                        <p:tgtEl>
                                          <p:spTgt spid="240"/>
                                        </p:tgtEl>
                                      </p:cBhvr>
                                    </p:animEffect>
                                  </p:childTnLst>
                                </p:cTn>
                              </p:par>
                            </p:childTnLst>
                          </p:cTn>
                        </p:par>
                      </p:childTnLst>
                    </p:cTn>
                  </p:par>
                  <p:par>
                    <p:cTn id="125" fill="hold">
                      <p:stCondLst>
                        <p:cond delay="indefinite"/>
                      </p:stCondLst>
                      <p:childTnLst>
                        <p:par>
                          <p:cTn id="126" fill="hold">
                            <p:stCondLst>
                              <p:cond delay="0"/>
                            </p:stCondLst>
                            <p:childTnLst>
                              <p:par>
                                <p:cTn id="127" presetID="16" presetClass="entr" presetSubtype="21" fill="hold" grpId="0" nodeType="clickEffect">
                                  <p:stCondLst>
                                    <p:cond delay="0"/>
                                  </p:stCondLst>
                                  <p:childTnLst>
                                    <p:set>
                                      <p:cBhvr>
                                        <p:cTn id="128" dur="1" fill="hold">
                                          <p:stCondLst>
                                            <p:cond delay="0"/>
                                          </p:stCondLst>
                                        </p:cTn>
                                        <p:tgtEl>
                                          <p:spTgt spid="252"/>
                                        </p:tgtEl>
                                        <p:attrNameLst>
                                          <p:attrName>style.visibility</p:attrName>
                                        </p:attrNameLst>
                                      </p:cBhvr>
                                      <p:to>
                                        <p:strVal val="visible"/>
                                      </p:to>
                                    </p:set>
                                    <p:animEffect transition="in" filter="barn(inVertical)">
                                      <p:cBhvr>
                                        <p:cTn id="129" dur="500"/>
                                        <p:tgtEl>
                                          <p:spTgt spid="252"/>
                                        </p:tgtEl>
                                      </p:cBhvr>
                                    </p:animEffect>
                                  </p:childTnLst>
                                </p:cTn>
                              </p:par>
                              <p:par>
                                <p:cTn id="130" presetID="16" presetClass="entr" presetSubtype="21" fill="hold" grpId="0" nodeType="withEffect">
                                  <p:stCondLst>
                                    <p:cond delay="0"/>
                                  </p:stCondLst>
                                  <p:childTnLst>
                                    <p:set>
                                      <p:cBhvr>
                                        <p:cTn id="131" dur="1" fill="hold">
                                          <p:stCondLst>
                                            <p:cond delay="0"/>
                                          </p:stCondLst>
                                        </p:cTn>
                                        <p:tgtEl>
                                          <p:spTgt spid="253"/>
                                        </p:tgtEl>
                                        <p:attrNameLst>
                                          <p:attrName>style.visibility</p:attrName>
                                        </p:attrNameLst>
                                      </p:cBhvr>
                                      <p:to>
                                        <p:strVal val="visible"/>
                                      </p:to>
                                    </p:set>
                                    <p:animEffect transition="in" filter="barn(inVertical)">
                                      <p:cBhvr>
                                        <p:cTn id="132" dur="500"/>
                                        <p:tgtEl>
                                          <p:spTgt spid="253"/>
                                        </p:tgtEl>
                                      </p:cBhvr>
                                    </p:animEffect>
                                  </p:childTnLst>
                                </p:cTn>
                              </p:par>
                              <p:par>
                                <p:cTn id="133" presetID="16" presetClass="entr" presetSubtype="21" fill="hold" nodeType="withEffect">
                                  <p:stCondLst>
                                    <p:cond delay="0"/>
                                  </p:stCondLst>
                                  <p:childTnLst>
                                    <p:set>
                                      <p:cBhvr>
                                        <p:cTn id="134" dur="1" fill="hold">
                                          <p:stCondLst>
                                            <p:cond delay="0"/>
                                          </p:stCondLst>
                                        </p:cTn>
                                        <p:tgtEl>
                                          <p:spTgt spid="254"/>
                                        </p:tgtEl>
                                        <p:attrNameLst>
                                          <p:attrName>style.visibility</p:attrName>
                                        </p:attrNameLst>
                                      </p:cBhvr>
                                      <p:to>
                                        <p:strVal val="visible"/>
                                      </p:to>
                                    </p:set>
                                    <p:animEffect transition="in" filter="barn(inVertical)">
                                      <p:cBhvr>
                                        <p:cTn id="135" dur="500"/>
                                        <p:tgtEl>
                                          <p:spTgt spid="254"/>
                                        </p:tgtEl>
                                      </p:cBhvr>
                                    </p:animEffect>
                                  </p:childTnLst>
                                </p:cTn>
                              </p:par>
                            </p:childTnLst>
                          </p:cTn>
                        </p:par>
                      </p:childTnLst>
                    </p:cTn>
                  </p:par>
                  <p:par>
                    <p:cTn id="136" fill="hold">
                      <p:stCondLst>
                        <p:cond delay="indefinite"/>
                      </p:stCondLst>
                      <p:childTnLst>
                        <p:par>
                          <p:cTn id="137" fill="hold">
                            <p:stCondLst>
                              <p:cond delay="0"/>
                            </p:stCondLst>
                            <p:childTnLst>
                              <p:par>
                                <p:cTn id="138" presetID="16" presetClass="entr" presetSubtype="21" fill="hold" grpId="0" nodeType="clickEffect">
                                  <p:stCondLst>
                                    <p:cond delay="0"/>
                                  </p:stCondLst>
                                  <p:childTnLst>
                                    <p:set>
                                      <p:cBhvr>
                                        <p:cTn id="139" dur="1" fill="hold">
                                          <p:stCondLst>
                                            <p:cond delay="0"/>
                                          </p:stCondLst>
                                        </p:cTn>
                                        <p:tgtEl>
                                          <p:spTgt spid="236"/>
                                        </p:tgtEl>
                                        <p:attrNameLst>
                                          <p:attrName>style.visibility</p:attrName>
                                        </p:attrNameLst>
                                      </p:cBhvr>
                                      <p:to>
                                        <p:strVal val="visible"/>
                                      </p:to>
                                    </p:set>
                                    <p:animEffect transition="in" filter="barn(inVertical)">
                                      <p:cBhvr>
                                        <p:cTn id="140" dur="500"/>
                                        <p:tgtEl>
                                          <p:spTgt spid="236"/>
                                        </p:tgtEl>
                                      </p:cBhvr>
                                    </p:animEffect>
                                  </p:childTnLst>
                                </p:cTn>
                              </p:par>
                              <p:par>
                                <p:cTn id="141" presetID="16" presetClass="entr" presetSubtype="21" fill="hold" nodeType="withEffect">
                                  <p:stCondLst>
                                    <p:cond delay="0"/>
                                  </p:stCondLst>
                                  <p:childTnLst>
                                    <p:set>
                                      <p:cBhvr>
                                        <p:cTn id="142" dur="1" fill="hold">
                                          <p:stCondLst>
                                            <p:cond delay="0"/>
                                          </p:stCondLst>
                                        </p:cTn>
                                        <p:tgtEl>
                                          <p:spTgt spid="235"/>
                                        </p:tgtEl>
                                        <p:attrNameLst>
                                          <p:attrName>style.visibility</p:attrName>
                                        </p:attrNameLst>
                                      </p:cBhvr>
                                      <p:to>
                                        <p:strVal val="visible"/>
                                      </p:to>
                                    </p:set>
                                    <p:animEffect transition="in" filter="barn(inVertical)">
                                      <p:cBhvr>
                                        <p:cTn id="143" dur="500"/>
                                        <p:tgtEl>
                                          <p:spTgt spid="235"/>
                                        </p:tgtEl>
                                      </p:cBhvr>
                                    </p:animEffect>
                                  </p:childTnLst>
                                </p:cTn>
                              </p:par>
                              <p:par>
                                <p:cTn id="144" presetID="16" presetClass="entr" presetSubtype="21" fill="hold" nodeType="withEffect">
                                  <p:stCondLst>
                                    <p:cond delay="0"/>
                                  </p:stCondLst>
                                  <p:childTnLst>
                                    <p:set>
                                      <p:cBhvr>
                                        <p:cTn id="145" dur="1" fill="hold">
                                          <p:stCondLst>
                                            <p:cond delay="0"/>
                                          </p:stCondLst>
                                        </p:cTn>
                                        <p:tgtEl>
                                          <p:spTgt spid="242"/>
                                        </p:tgtEl>
                                        <p:attrNameLst>
                                          <p:attrName>style.visibility</p:attrName>
                                        </p:attrNameLst>
                                      </p:cBhvr>
                                      <p:to>
                                        <p:strVal val="visible"/>
                                      </p:to>
                                    </p:set>
                                    <p:animEffect transition="in" filter="barn(inVertical)">
                                      <p:cBhvr>
                                        <p:cTn id="146" dur="500"/>
                                        <p:tgtEl>
                                          <p:spTgt spid="242"/>
                                        </p:tgtEl>
                                      </p:cBhvr>
                                    </p:animEffect>
                                  </p:childTnLst>
                                </p:cTn>
                              </p:par>
                              <p:par>
                                <p:cTn id="147" presetID="16" presetClass="entr" presetSubtype="21" fill="hold" nodeType="withEffect">
                                  <p:stCondLst>
                                    <p:cond delay="0"/>
                                  </p:stCondLst>
                                  <p:childTnLst>
                                    <p:set>
                                      <p:cBhvr>
                                        <p:cTn id="148" dur="1" fill="hold">
                                          <p:stCondLst>
                                            <p:cond delay="0"/>
                                          </p:stCondLst>
                                        </p:cTn>
                                        <p:tgtEl>
                                          <p:spTgt spid="247"/>
                                        </p:tgtEl>
                                        <p:attrNameLst>
                                          <p:attrName>style.visibility</p:attrName>
                                        </p:attrNameLst>
                                      </p:cBhvr>
                                      <p:to>
                                        <p:strVal val="visible"/>
                                      </p:to>
                                    </p:set>
                                    <p:animEffect transition="in" filter="barn(inVertical)">
                                      <p:cBhvr>
                                        <p:cTn id="149" dur="500"/>
                                        <p:tgtEl>
                                          <p:spTgt spid="247"/>
                                        </p:tgtEl>
                                      </p:cBhvr>
                                    </p:animEffect>
                                  </p:childTnLst>
                                </p:cTn>
                              </p:par>
                              <p:par>
                                <p:cTn id="150" presetID="16" presetClass="entr" presetSubtype="21" fill="hold" nodeType="withEffect">
                                  <p:stCondLst>
                                    <p:cond delay="0"/>
                                  </p:stCondLst>
                                  <p:childTnLst>
                                    <p:set>
                                      <p:cBhvr>
                                        <p:cTn id="151" dur="1" fill="hold">
                                          <p:stCondLst>
                                            <p:cond delay="0"/>
                                          </p:stCondLst>
                                        </p:cTn>
                                        <p:tgtEl>
                                          <p:spTgt spid="255"/>
                                        </p:tgtEl>
                                        <p:attrNameLst>
                                          <p:attrName>style.visibility</p:attrName>
                                        </p:attrNameLst>
                                      </p:cBhvr>
                                      <p:to>
                                        <p:strVal val="visible"/>
                                      </p:to>
                                    </p:set>
                                    <p:animEffect transition="in" filter="barn(inVertical)">
                                      <p:cBhvr>
                                        <p:cTn id="152"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7" grpId="0"/>
      <p:bldP spid="219" grpId="0"/>
      <p:bldP spid="221" grpId="0"/>
      <p:bldP spid="222" grpId="0"/>
      <p:bldP spid="223" grpId="0"/>
      <p:bldP spid="224" grpId="0"/>
      <p:bldP spid="228" grpId="0"/>
      <p:bldP spid="229" grpId="0"/>
      <p:bldP spid="231" grpId="0" animBg="1"/>
      <p:bldP spid="232" grpId="0"/>
      <p:bldP spid="234" grpId="0" animBg="1"/>
      <p:bldP spid="236" grpId="0"/>
      <p:bldP spid="237" grpId="0"/>
      <p:bldP spid="239" grpId="0"/>
      <p:bldP spid="240" grpId="0" animBg="1"/>
      <p:bldP spid="243" grpId="0"/>
      <p:bldP spid="244" grpId="0" animBg="1"/>
      <p:bldP spid="245" grpId="0"/>
      <p:bldP spid="246" grpId="0" animBg="1"/>
      <p:bldP spid="248" grpId="0" animBg="1"/>
      <p:bldP spid="252" grpId="0"/>
      <p:bldP spid="25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3BC735-03F9-6AB6-A8E0-11143A6B228B}"/>
              </a:ext>
            </a:extLst>
          </p:cNvPr>
          <p:cNvSpPr>
            <a:spLocks noGrp="1"/>
          </p:cNvSpPr>
          <p:nvPr>
            <p:ph type="title"/>
          </p:nvPr>
        </p:nvSpPr>
        <p:spPr>
          <a:xfrm rot="161729">
            <a:off x="976261" y="715124"/>
            <a:ext cx="7029878" cy="760139"/>
          </a:xfrm>
        </p:spPr>
        <p:txBody>
          <a:bodyPr/>
          <a:lstStyle/>
          <a:p>
            <a:r>
              <a:rPr lang="it-IT" dirty="0"/>
              <a:t>The first </a:t>
            </a:r>
            <a:r>
              <a:rPr lang="it-IT" dirty="0" err="1"/>
              <a:t>verticalizations</a:t>
            </a:r>
            <a:endParaRPr lang="it-IT" dirty="0"/>
          </a:p>
        </p:txBody>
      </p:sp>
      <p:sp>
        <p:nvSpPr>
          <p:cNvPr id="3" name="Segnaposto testo 2">
            <a:extLst>
              <a:ext uri="{FF2B5EF4-FFF2-40B4-BE49-F238E27FC236}">
                <a16:creationId xmlns:a16="http://schemas.microsoft.com/office/drawing/2014/main" id="{6CFB0CCD-36B8-1FF1-F322-2EDC4AC99D98}"/>
              </a:ext>
            </a:extLst>
          </p:cNvPr>
          <p:cNvSpPr>
            <a:spLocks noGrp="1"/>
          </p:cNvSpPr>
          <p:nvPr>
            <p:ph type="body" idx="1"/>
          </p:nvPr>
        </p:nvSpPr>
        <p:spPr>
          <a:xfrm>
            <a:off x="1052050" y="1223889"/>
            <a:ext cx="7198652" cy="3625653"/>
          </a:xfrm>
        </p:spPr>
        <p:txBody>
          <a:bodyPr/>
          <a:lstStyle/>
          <a:p>
            <a:r>
              <a:rPr lang="it-IT" sz="1600" dirty="0"/>
              <a:t>Anti </a:t>
            </a:r>
            <a:r>
              <a:rPr lang="it-IT" sz="1600" dirty="0" err="1"/>
              <a:t>Fraud</a:t>
            </a:r>
            <a:r>
              <a:rPr lang="it-IT" sz="1600" dirty="0"/>
              <a:t> monitoring</a:t>
            </a:r>
          </a:p>
          <a:p>
            <a:r>
              <a:rPr lang="it-IT" sz="1600" dirty="0"/>
              <a:t>Mobile Security (M3)</a:t>
            </a:r>
          </a:p>
          <a:p>
            <a:r>
              <a:rPr lang="it-IT" sz="1600" dirty="0"/>
              <a:t>Security Asset Management</a:t>
            </a:r>
          </a:p>
          <a:p>
            <a:r>
              <a:rPr lang="it-IT" sz="1600" dirty="0"/>
              <a:t>System </a:t>
            </a:r>
            <a:r>
              <a:rPr lang="it-IT" sz="1600" dirty="0" err="1"/>
              <a:t>Administrators</a:t>
            </a:r>
            <a:r>
              <a:rPr lang="it-IT" sz="1600" dirty="0"/>
              <a:t> Compliance (</a:t>
            </a:r>
            <a:r>
              <a:rPr lang="it-IT" sz="1600" dirty="0" err="1"/>
              <a:t>Italian</a:t>
            </a:r>
            <a:r>
              <a:rPr lang="it-IT" sz="1600" dirty="0"/>
              <a:t> Data </a:t>
            </a:r>
            <a:r>
              <a:rPr lang="it-IT" sz="1600" dirty="0" err="1"/>
              <a:t>Protection</a:t>
            </a:r>
            <a:r>
              <a:rPr lang="it-IT" sz="1600" dirty="0"/>
              <a:t> Authority </a:t>
            </a:r>
            <a:r>
              <a:rPr lang="it-IT" sz="1600" dirty="0" err="1"/>
              <a:t>regulation</a:t>
            </a:r>
            <a:r>
              <a:rPr lang="it-IT" sz="1600" dirty="0"/>
              <a:t>)</a:t>
            </a:r>
          </a:p>
          <a:p>
            <a:r>
              <a:rPr lang="it-IT" sz="1600" dirty="0"/>
              <a:t>Banking </a:t>
            </a:r>
            <a:r>
              <a:rPr lang="it-IT" sz="1600" dirty="0" err="1"/>
              <a:t>transparency</a:t>
            </a:r>
            <a:r>
              <a:rPr lang="it-IT" sz="1600" dirty="0"/>
              <a:t> (</a:t>
            </a:r>
            <a:r>
              <a:rPr lang="it-IT" sz="1600" dirty="0" err="1"/>
              <a:t>Italian</a:t>
            </a:r>
            <a:r>
              <a:rPr lang="it-IT" sz="1600" dirty="0"/>
              <a:t> Data </a:t>
            </a:r>
            <a:r>
              <a:rPr lang="it-IT" sz="1600" dirty="0" err="1"/>
              <a:t>Protection</a:t>
            </a:r>
            <a:r>
              <a:rPr lang="it-IT" sz="1600" dirty="0"/>
              <a:t> Authority </a:t>
            </a:r>
            <a:r>
              <a:rPr lang="it-IT" sz="1600" dirty="0" err="1"/>
              <a:t>regulation</a:t>
            </a:r>
            <a:r>
              <a:rPr lang="it-IT" sz="1600" dirty="0"/>
              <a:t>)</a:t>
            </a:r>
          </a:p>
          <a:p>
            <a:r>
              <a:rPr lang="it-IT" sz="1600" dirty="0"/>
              <a:t>Risk Hub</a:t>
            </a:r>
          </a:p>
          <a:p>
            <a:r>
              <a:rPr lang="it-IT" sz="1600" dirty="0"/>
              <a:t>IT Asset Deep Information Manager</a:t>
            </a:r>
          </a:p>
          <a:p>
            <a:r>
              <a:rPr lang="it-IT" sz="1600" dirty="0"/>
              <a:t>PNSC (</a:t>
            </a:r>
            <a:r>
              <a:rPr lang="en-US" sz="1600" dirty="0"/>
              <a:t>Italian National Plan for Cyber Protection and Information Security</a:t>
            </a:r>
            <a:endParaRPr lang="it-IT" sz="1600" dirty="0"/>
          </a:p>
        </p:txBody>
      </p:sp>
      <p:sp>
        <p:nvSpPr>
          <p:cNvPr id="4" name="Segnaposto numero diapositiva 3">
            <a:extLst>
              <a:ext uri="{FF2B5EF4-FFF2-40B4-BE49-F238E27FC236}">
                <a16:creationId xmlns:a16="http://schemas.microsoft.com/office/drawing/2014/main" id="{8E91B0FA-988C-21A3-56E8-6C3ABD69D4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21</a:t>
            </a:fld>
            <a:endParaRPr lang="it-IT"/>
          </a:p>
        </p:txBody>
      </p:sp>
      <p:pic>
        <p:nvPicPr>
          <p:cNvPr id="10" name="Picture 2">
            <a:extLst>
              <a:ext uri="{FF2B5EF4-FFF2-40B4-BE49-F238E27FC236}">
                <a16:creationId xmlns:a16="http://schemas.microsoft.com/office/drawing/2014/main" id="{9DD99DCA-9219-9E9F-2D81-8660084BC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188" y="0"/>
            <a:ext cx="1845439" cy="15843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ma 4">
            <a:extLst>
              <a:ext uri="{FF2B5EF4-FFF2-40B4-BE49-F238E27FC236}">
                <a16:creationId xmlns:a16="http://schemas.microsoft.com/office/drawing/2014/main" id="{DD01F778-FE46-A00C-1268-A5630C5184BC}"/>
              </a:ext>
            </a:extLst>
          </p:cNvPr>
          <p:cNvGraphicFramePr/>
          <p:nvPr>
            <p:extLst>
              <p:ext uri="{D42A27DB-BD31-4B8C-83A1-F6EECF244321}">
                <p14:modId xmlns:p14="http://schemas.microsoft.com/office/powerpoint/2010/main" val="495035254"/>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05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096" y="1732"/>
            <a:ext cx="1402934" cy="1368715"/>
          </a:xfrm>
          <a:prstGeom prst="rect">
            <a:avLst/>
          </a:prstGeom>
        </p:spPr>
      </p:pic>
      <p:graphicFrame>
        <p:nvGraphicFramePr>
          <p:cNvPr id="4150" name="Diagramma 4149">
            <a:extLst>
              <a:ext uri="{FF2B5EF4-FFF2-40B4-BE49-F238E27FC236}">
                <a16:creationId xmlns:a16="http://schemas.microsoft.com/office/drawing/2014/main" id="{40ACA91E-6775-BF1C-451F-21780A8CB1D4}"/>
              </a:ext>
            </a:extLst>
          </p:cNvPr>
          <p:cNvGraphicFramePr/>
          <p:nvPr>
            <p:extLst>
              <p:ext uri="{D42A27DB-BD31-4B8C-83A1-F6EECF244321}">
                <p14:modId xmlns:p14="http://schemas.microsoft.com/office/powerpoint/2010/main" val="213301295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 name="Picture 6">
            <a:extLst>
              <a:ext uri="{FF2B5EF4-FFF2-40B4-BE49-F238E27FC236}">
                <a16:creationId xmlns:a16="http://schemas.microsoft.com/office/drawing/2014/main" id="{75F1FBD6-2F04-1889-5132-9429FEA8B1F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1042859"/>
            <a:ext cx="6835140" cy="4082239"/>
          </a:xfrm>
          <a:prstGeom prst="rect">
            <a:avLst/>
          </a:prstGeom>
          <a:solidFill>
            <a:schemeClr val="accent3">
              <a:alpha val="50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pic>
      <p:sp>
        <p:nvSpPr>
          <p:cNvPr id="4117" name="Freccia in giù 4116">
            <a:extLst>
              <a:ext uri="{FF2B5EF4-FFF2-40B4-BE49-F238E27FC236}">
                <a16:creationId xmlns:a16="http://schemas.microsoft.com/office/drawing/2014/main" id="{53352FED-9E16-555B-F1F6-7E358CC0B05B}"/>
              </a:ext>
            </a:extLst>
          </p:cNvPr>
          <p:cNvSpPr/>
          <p:nvPr/>
        </p:nvSpPr>
        <p:spPr>
          <a:xfrm>
            <a:off x="1321722" y="1044918"/>
            <a:ext cx="6738425" cy="1230375"/>
          </a:xfrm>
          <a:prstGeom prst="downArrow">
            <a:avLst>
              <a:gd name="adj1" fmla="val 87184"/>
              <a:gd name="adj2" fmla="val 50000"/>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a:p>
        </p:txBody>
      </p:sp>
      <p:sp>
        <p:nvSpPr>
          <p:cNvPr id="4" name="Rettangolo 3">
            <a:extLst>
              <a:ext uri="{FF2B5EF4-FFF2-40B4-BE49-F238E27FC236}">
                <a16:creationId xmlns:a16="http://schemas.microsoft.com/office/drawing/2014/main" id="{E9654B06-1025-1467-B6EF-5079639FB317}"/>
              </a:ext>
            </a:extLst>
          </p:cNvPr>
          <p:cNvSpPr/>
          <p:nvPr/>
        </p:nvSpPr>
        <p:spPr>
          <a:xfrm>
            <a:off x="2880362" y="345754"/>
            <a:ext cx="3031599"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Architecture</a:t>
            </a:r>
          </a:p>
        </p:txBody>
      </p:sp>
      <p:pic>
        <p:nvPicPr>
          <p:cNvPr id="4100" name="Picture 4" descr="How To Open File With CMDB Extension? - File Extension .CMDB">
            <a:extLst>
              <a:ext uri="{FF2B5EF4-FFF2-40B4-BE49-F238E27FC236}">
                <a16:creationId xmlns:a16="http://schemas.microsoft.com/office/drawing/2014/main" id="{B556C2D6-3D21-DC5F-9EFB-6AB05854B0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688" y="1162167"/>
            <a:ext cx="796876" cy="79687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Overview">
            <a:extLst>
              <a:ext uri="{FF2B5EF4-FFF2-40B4-BE49-F238E27FC236}">
                <a16:creationId xmlns:a16="http://schemas.microsoft.com/office/drawing/2014/main" id="{90BD28F4-8A05-4721-4923-5719175865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6002" y="2249702"/>
            <a:ext cx="838249" cy="61894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ata Flow Vector Art, Icons, and Graphics for Free Download">
            <a:extLst>
              <a:ext uri="{FF2B5EF4-FFF2-40B4-BE49-F238E27FC236}">
                <a16:creationId xmlns:a16="http://schemas.microsoft.com/office/drawing/2014/main" id="{07EDDB4F-22AD-2F16-77C8-5CEA438054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33" y="3159305"/>
            <a:ext cx="1271987" cy="72477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isultati immagini per risk image">
            <a:extLst>
              <a:ext uri="{FF2B5EF4-FFF2-40B4-BE49-F238E27FC236}">
                <a16:creationId xmlns:a16="http://schemas.microsoft.com/office/drawing/2014/main" id="{EA6FB604-B2D8-95FE-3CA5-992E8F9C058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320" y="4174742"/>
            <a:ext cx="709613" cy="642938"/>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con angoli arrotondati 2">
            <a:extLst>
              <a:ext uri="{FF2B5EF4-FFF2-40B4-BE49-F238E27FC236}">
                <a16:creationId xmlns:a16="http://schemas.microsoft.com/office/drawing/2014/main" id="{C3BBC0E5-A527-91D0-91B5-50EF510E7F27}"/>
              </a:ext>
            </a:extLst>
          </p:cNvPr>
          <p:cNvSpPr/>
          <p:nvPr/>
        </p:nvSpPr>
        <p:spPr>
          <a:xfrm>
            <a:off x="1579099" y="2314706"/>
            <a:ext cx="1995346" cy="2492693"/>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t>Add-On</a:t>
            </a:r>
            <a:endParaRPr lang="it-IT" dirty="0"/>
          </a:p>
          <a:p>
            <a:pPr algn="ctr"/>
            <a:endParaRPr lang="it-IT" dirty="0"/>
          </a:p>
          <a:p>
            <a:pPr algn="ctr"/>
            <a:endParaRPr lang="it-IT" dirty="0"/>
          </a:p>
          <a:p>
            <a:pPr algn="ctr"/>
            <a:endParaRPr lang="it-IT" dirty="0"/>
          </a:p>
          <a:p>
            <a:pPr algn="ctr"/>
            <a:endParaRPr lang="it-IT" dirty="0"/>
          </a:p>
          <a:p>
            <a:pPr algn="ctr"/>
            <a:endParaRPr lang="it-IT" dirty="0"/>
          </a:p>
        </p:txBody>
      </p:sp>
      <p:sp>
        <p:nvSpPr>
          <p:cNvPr id="6" name="Rettangolo con angoli arrotondati 5">
            <a:extLst>
              <a:ext uri="{FF2B5EF4-FFF2-40B4-BE49-F238E27FC236}">
                <a16:creationId xmlns:a16="http://schemas.microsoft.com/office/drawing/2014/main" id="{F0448AC2-1ED6-88E4-9CBB-D90AD5D7D1D4}"/>
              </a:ext>
            </a:extLst>
          </p:cNvPr>
          <p:cNvSpPr/>
          <p:nvPr/>
        </p:nvSpPr>
        <p:spPr>
          <a:xfrm>
            <a:off x="3659748" y="2354117"/>
            <a:ext cx="2111906" cy="2492694"/>
          </a:xfrm>
          <a:prstGeom prst="roundRect">
            <a:avLst/>
          </a:prstGeom>
          <a:gradFill flip="none" rotWithShape="1">
            <a:gsLst>
              <a:gs pos="0">
                <a:srgbClr val="2CAA4A">
                  <a:shade val="30000"/>
                  <a:satMod val="115000"/>
                </a:srgbClr>
              </a:gs>
              <a:gs pos="50000">
                <a:srgbClr val="2CAA4A">
                  <a:shade val="67500"/>
                  <a:satMod val="115000"/>
                </a:srgbClr>
              </a:gs>
              <a:gs pos="100000">
                <a:srgbClr val="2CAA4A">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114" name="Picture 18" descr="Splunk Logo – ICT Security">
            <a:extLst>
              <a:ext uri="{FF2B5EF4-FFF2-40B4-BE49-F238E27FC236}">
                <a16:creationId xmlns:a16="http://schemas.microsoft.com/office/drawing/2014/main" id="{04DA1BEA-C7DA-D730-868E-859ED48A6D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23636" y="2051224"/>
            <a:ext cx="1317776" cy="12996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magine 15">
            <a:extLst>
              <a:ext uri="{FF2B5EF4-FFF2-40B4-BE49-F238E27FC236}">
                <a16:creationId xmlns:a16="http://schemas.microsoft.com/office/drawing/2014/main" id="{F20FD4B6-62AC-BA40-12B8-E86776B771F3}"/>
              </a:ext>
            </a:extLst>
          </p:cNvPr>
          <p:cNvPicPr>
            <a:picLocks noChangeAspect="1"/>
          </p:cNvPicPr>
          <p:nvPr/>
        </p:nvPicPr>
        <p:blipFill>
          <a:blip r:embed="rId15"/>
          <a:stretch>
            <a:fillRect/>
          </a:stretch>
        </p:blipFill>
        <p:spPr>
          <a:xfrm>
            <a:off x="1889697" y="2307404"/>
            <a:ext cx="1508890" cy="618797"/>
          </a:xfrm>
          <a:prstGeom prst="rect">
            <a:avLst/>
          </a:prstGeom>
        </p:spPr>
      </p:pic>
      <p:sp>
        <p:nvSpPr>
          <p:cNvPr id="18" name="Rettangolo 17">
            <a:extLst>
              <a:ext uri="{FF2B5EF4-FFF2-40B4-BE49-F238E27FC236}">
                <a16:creationId xmlns:a16="http://schemas.microsoft.com/office/drawing/2014/main" id="{0751E880-87E2-2C17-29F1-B1E1F896F9E0}"/>
              </a:ext>
            </a:extLst>
          </p:cNvPr>
          <p:cNvSpPr/>
          <p:nvPr/>
        </p:nvSpPr>
        <p:spPr>
          <a:xfrm>
            <a:off x="1608992" y="3191293"/>
            <a:ext cx="562708" cy="144934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a:effectLst>
                  <a:outerShdw blurRad="38100" dist="38100" dir="2700000" algn="tl">
                    <a:srgbClr val="000000">
                      <a:alpha val="43137"/>
                    </a:srgbClr>
                  </a:outerShdw>
                </a:effectLst>
              </a:rPr>
              <a:t>Inputs</a:t>
            </a:r>
          </a:p>
        </p:txBody>
      </p:sp>
      <p:sp>
        <p:nvSpPr>
          <p:cNvPr id="19" name="Rettangolo 18">
            <a:extLst>
              <a:ext uri="{FF2B5EF4-FFF2-40B4-BE49-F238E27FC236}">
                <a16:creationId xmlns:a16="http://schemas.microsoft.com/office/drawing/2014/main" id="{0E7A4862-C9A9-5790-FDE2-5333B0BA7A34}"/>
              </a:ext>
            </a:extLst>
          </p:cNvPr>
          <p:cNvSpPr/>
          <p:nvPr/>
        </p:nvSpPr>
        <p:spPr>
          <a:xfrm>
            <a:off x="2301828" y="3187482"/>
            <a:ext cx="562708" cy="144934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a:effectLst>
                  <a:outerShdw blurRad="38100" dist="38100" dir="2700000" algn="tl">
                    <a:srgbClr val="000000">
                      <a:alpha val="43137"/>
                    </a:srgbClr>
                  </a:outerShdw>
                </a:effectLst>
              </a:rPr>
              <a:t>Parsing</a:t>
            </a:r>
          </a:p>
        </p:txBody>
      </p:sp>
      <p:sp>
        <p:nvSpPr>
          <p:cNvPr id="20" name="Rettangolo 19">
            <a:extLst>
              <a:ext uri="{FF2B5EF4-FFF2-40B4-BE49-F238E27FC236}">
                <a16:creationId xmlns:a16="http://schemas.microsoft.com/office/drawing/2014/main" id="{402F3FF0-1E9E-2939-D423-16C3FAEA3FB4}"/>
              </a:ext>
            </a:extLst>
          </p:cNvPr>
          <p:cNvSpPr/>
          <p:nvPr/>
        </p:nvSpPr>
        <p:spPr>
          <a:xfrm>
            <a:off x="2979514" y="3159345"/>
            <a:ext cx="562708" cy="144934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err="1">
                <a:effectLst>
                  <a:outerShdw blurRad="38100" dist="38100" dir="2700000" algn="tl">
                    <a:srgbClr val="000000">
                      <a:alpha val="43137"/>
                    </a:srgbClr>
                  </a:outerShdw>
                </a:effectLst>
              </a:rPr>
              <a:t>Normalization</a:t>
            </a:r>
            <a:endParaRPr lang="it-IT" b="1" dirty="0">
              <a:effectLst>
                <a:outerShdw blurRad="38100" dist="38100" dir="2700000" algn="tl">
                  <a:srgbClr val="000000">
                    <a:alpha val="43137"/>
                  </a:srgbClr>
                </a:outerShdw>
              </a:effectLst>
            </a:endParaRPr>
          </a:p>
        </p:txBody>
      </p:sp>
      <p:sp>
        <p:nvSpPr>
          <p:cNvPr id="25" name="Rettangolo con angoli arrotondati 24">
            <a:extLst>
              <a:ext uri="{FF2B5EF4-FFF2-40B4-BE49-F238E27FC236}">
                <a16:creationId xmlns:a16="http://schemas.microsoft.com/office/drawing/2014/main" id="{AD4F8404-A351-5E13-3314-39AE6C71AA51}"/>
              </a:ext>
            </a:extLst>
          </p:cNvPr>
          <p:cNvSpPr/>
          <p:nvPr/>
        </p:nvSpPr>
        <p:spPr>
          <a:xfrm>
            <a:off x="5852933" y="2045488"/>
            <a:ext cx="1467055" cy="3071740"/>
          </a:xfrm>
          <a:prstGeom prst="roundRect">
            <a:avLst/>
          </a:prstGeom>
          <a:gradFill>
            <a:gsLst>
              <a:gs pos="0">
                <a:schemeClr val="bg1">
                  <a:lumMod val="65000"/>
                </a:schemeClr>
              </a:gs>
              <a:gs pos="43000">
                <a:schemeClr val="tx1"/>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000" dirty="0"/>
          </a:p>
          <a:p>
            <a:pPr algn="ctr"/>
            <a:endParaRPr lang="it-IT" sz="2000" dirty="0"/>
          </a:p>
          <a:p>
            <a:pPr algn="ctr"/>
            <a:endParaRPr lang="it-IT" sz="2000" dirty="0"/>
          </a:p>
          <a:p>
            <a:pPr algn="ctr"/>
            <a:r>
              <a:rPr lang="it-IT" sz="2000" dirty="0"/>
              <a:t>App</a:t>
            </a:r>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p:txBody>
      </p:sp>
      <p:pic>
        <p:nvPicPr>
          <p:cNvPr id="4097" name="Immagine 4096">
            <a:extLst>
              <a:ext uri="{FF2B5EF4-FFF2-40B4-BE49-F238E27FC236}">
                <a16:creationId xmlns:a16="http://schemas.microsoft.com/office/drawing/2014/main" id="{18FF83EF-CE48-9559-5CD3-5D2F8AD912CC}"/>
              </a:ext>
            </a:extLst>
          </p:cNvPr>
          <p:cNvPicPr>
            <a:picLocks noChangeAspect="1"/>
          </p:cNvPicPr>
          <p:nvPr/>
        </p:nvPicPr>
        <p:blipFill>
          <a:blip r:embed="rId16"/>
          <a:stretch>
            <a:fillRect/>
          </a:stretch>
        </p:blipFill>
        <p:spPr>
          <a:xfrm>
            <a:off x="5868419" y="2015838"/>
            <a:ext cx="1436329" cy="589040"/>
          </a:xfrm>
          <a:prstGeom prst="rect">
            <a:avLst/>
          </a:prstGeom>
        </p:spPr>
      </p:pic>
      <p:sp>
        <p:nvSpPr>
          <p:cNvPr id="4099" name="Rettangolo 4098">
            <a:extLst>
              <a:ext uri="{FF2B5EF4-FFF2-40B4-BE49-F238E27FC236}">
                <a16:creationId xmlns:a16="http://schemas.microsoft.com/office/drawing/2014/main" id="{A0259D1C-4BD6-0BDE-B448-0F63A75B0477}"/>
              </a:ext>
            </a:extLst>
          </p:cNvPr>
          <p:cNvSpPr/>
          <p:nvPr/>
        </p:nvSpPr>
        <p:spPr>
          <a:xfrm>
            <a:off x="5827532" y="3314333"/>
            <a:ext cx="1484319" cy="34593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err="1">
                <a:effectLst>
                  <a:outerShdw blurRad="38100" dist="38100" dir="2700000" algn="tl">
                    <a:srgbClr val="000000">
                      <a:alpha val="43137"/>
                    </a:srgbClr>
                  </a:outerShdw>
                </a:effectLst>
              </a:rPr>
              <a:t>Dashboarding</a:t>
            </a:r>
            <a:endParaRPr lang="it-IT" b="1" dirty="0">
              <a:effectLst>
                <a:outerShdw blurRad="38100" dist="38100" dir="2700000" algn="tl">
                  <a:srgbClr val="000000">
                    <a:alpha val="43137"/>
                  </a:srgbClr>
                </a:outerShdw>
              </a:effectLst>
            </a:endParaRPr>
          </a:p>
        </p:txBody>
      </p:sp>
      <p:sp>
        <p:nvSpPr>
          <p:cNvPr id="4101" name="Rettangolo 4100">
            <a:extLst>
              <a:ext uri="{FF2B5EF4-FFF2-40B4-BE49-F238E27FC236}">
                <a16:creationId xmlns:a16="http://schemas.microsoft.com/office/drawing/2014/main" id="{7B3D8004-0B86-1754-0D0F-5740A300DC4C}"/>
              </a:ext>
            </a:extLst>
          </p:cNvPr>
          <p:cNvSpPr/>
          <p:nvPr/>
        </p:nvSpPr>
        <p:spPr>
          <a:xfrm>
            <a:off x="5827532" y="3731573"/>
            <a:ext cx="1484319" cy="34593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err="1">
                <a:effectLst>
                  <a:outerShdw blurRad="38100" dist="38100" dir="2700000" algn="tl">
                    <a:srgbClr val="000000">
                      <a:alpha val="43137"/>
                    </a:srgbClr>
                  </a:outerShdw>
                </a:effectLst>
              </a:rPr>
              <a:t>Navigation</a:t>
            </a:r>
            <a:endParaRPr lang="it-IT" b="1" dirty="0">
              <a:effectLst>
                <a:outerShdw blurRad="38100" dist="38100" dir="2700000" algn="tl">
                  <a:srgbClr val="000000">
                    <a:alpha val="43137"/>
                  </a:srgbClr>
                </a:outerShdw>
              </a:effectLst>
            </a:endParaRPr>
          </a:p>
        </p:txBody>
      </p:sp>
      <p:sp>
        <p:nvSpPr>
          <p:cNvPr id="4107" name="Rettangolo 4106">
            <a:extLst>
              <a:ext uri="{FF2B5EF4-FFF2-40B4-BE49-F238E27FC236}">
                <a16:creationId xmlns:a16="http://schemas.microsoft.com/office/drawing/2014/main" id="{7FD267A2-3EA3-3260-EB16-88F1A3EB63D6}"/>
              </a:ext>
            </a:extLst>
          </p:cNvPr>
          <p:cNvSpPr/>
          <p:nvPr/>
        </p:nvSpPr>
        <p:spPr>
          <a:xfrm>
            <a:off x="5827532" y="4148810"/>
            <a:ext cx="1484319" cy="34593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Correlation</a:t>
            </a:r>
          </a:p>
        </p:txBody>
      </p:sp>
      <p:sp>
        <p:nvSpPr>
          <p:cNvPr id="4111" name="Rettangolo 4110">
            <a:extLst>
              <a:ext uri="{FF2B5EF4-FFF2-40B4-BE49-F238E27FC236}">
                <a16:creationId xmlns:a16="http://schemas.microsoft.com/office/drawing/2014/main" id="{C238B2FC-F9FF-BE2F-15E3-2D39B969C561}"/>
              </a:ext>
            </a:extLst>
          </p:cNvPr>
          <p:cNvSpPr/>
          <p:nvPr/>
        </p:nvSpPr>
        <p:spPr>
          <a:xfrm>
            <a:off x="5827532" y="4567954"/>
            <a:ext cx="1484319" cy="403323"/>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Data Quality Analysis</a:t>
            </a:r>
          </a:p>
        </p:txBody>
      </p:sp>
      <p:pic>
        <p:nvPicPr>
          <p:cNvPr id="4118" name="Picture 22">
            <a:extLst>
              <a:ext uri="{FF2B5EF4-FFF2-40B4-BE49-F238E27FC236}">
                <a16:creationId xmlns:a16="http://schemas.microsoft.com/office/drawing/2014/main" id="{CEDFCDFC-41E1-60D7-A70F-8322C9E9856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4352" y="1119314"/>
            <a:ext cx="1161622" cy="398501"/>
          </a:xfrm>
          <a:prstGeom prst="rect">
            <a:avLst/>
          </a:prstGeom>
          <a:noFill/>
          <a:extLst>
            <a:ext uri="{909E8E84-426E-40DD-AFC4-6F175D3DCCD1}">
              <a14:hiddenFill xmlns:a14="http://schemas.microsoft.com/office/drawing/2010/main">
                <a:solidFill>
                  <a:srgbClr val="FFFFFF"/>
                </a:solidFill>
              </a14:hiddenFill>
            </a:ext>
          </a:extLst>
        </p:spPr>
      </p:pic>
      <p:grpSp>
        <p:nvGrpSpPr>
          <p:cNvPr id="4115" name="Gruppo 4114">
            <a:extLst>
              <a:ext uri="{FF2B5EF4-FFF2-40B4-BE49-F238E27FC236}">
                <a16:creationId xmlns:a16="http://schemas.microsoft.com/office/drawing/2014/main" id="{42FAD30E-28D7-BE3E-F4E4-531B6E5ECA08}"/>
              </a:ext>
            </a:extLst>
          </p:cNvPr>
          <p:cNvGrpSpPr/>
          <p:nvPr/>
        </p:nvGrpSpPr>
        <p:grpSpPr>
          <a:xfrm>
            <a:off x="2589410" y="1101561"/>
            <a:ext cx="1090363" cy="902854"/>
            <a:chOff x="4590947" y="920400"/>
            <a:chExt cx="1090363" cy="902854"/>
          </a:xfrm>
        </p:grpSpPr>
        <p:pic>
          <p:nvPicPr>
            <p:cNvPr id="4120" name="Picture 24" descr="Cyber Threat Intelligence Icon, HD Png Download - 800x400 PNG - DLF.PT">
              <a:extLst>
                <a:ext uri="{FF2B5EF4-FFF2-40B4-BE49-F238E27FC236}">
                  <a16:creationId xmlns:a16="http://schemas.microsoft.com/office/drawing/2014/main" id="{423E3B81-360B-84AD-81ED-6D8AA81AE1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82178" y="920400"/>
              <a:ext cx="507901" cy="507901"/>
            </a:xfrm>
            <a:prstGeom prst="rect">
              <a:avLst/>
            </a:prstGeom>
            <a:noFill/>
            <a:extLst>
              <a:ext uri="{909E8E84-426E-40DD-AFC4-6F175D3DCCD1}">
                <a14:hiddenFill xmlns:a14="http://schemas.microsoft.com/office/drawing/2010/main">
                  <a:solidFill>
                    <a:srgbClr val="FFFFFF"/>
                  </a:solidFill>
                </a14:hiddenFill>
              </a:ext>
            </a:extLst>
          </p:spPr>
        </p:pic>
        <p:sp>
          <p:nvSpPr>
            <p:cNvPr id="4113" name="CasellaDiTesto 4112">
              <a:extLst>
                <a:ext uri="{FF2B5EF4-FFF2-40B4-BE49-F238E27FC236}">
                  <a16:creationId xmlns:a16="http://schemas.microsoft.com/office/drawing/2014/main" id="{D6633B8C-8500-8AB7-1A85-4BEB9FCCA2E2}"/>
                </a:ext>
              </a:extLst>
            </p:cNvPr>
            <p:cNvSpPr txBox="1"/>
            <p:nvPr/>
          </p:nvSpPr>
          <p:spPr>
            <a:xfrm>
              <a:off x="4590947" y="1392367"/>
              <a:ext cx="1090363" cy="430887"/>
            </a:xfrm>
            <a:prstGeom prst="rect">
              <a:avLst/>
            </a:prstGeom>
            <a:noFill/>
          </p:spPr>
          <p:txBody>
            <a:bodyPr wrap="square" rtlCol="0">
              <a:spAutoFit/>
            </a:bodyPr>
            <a:lstStyle/>
            <a:p>
              <a:pPr algn="ctr"/>
              <a:r>
                <a:rPr lang="it-IT" sz="1100" dirty="0"/>
                <a:t>Threat</a:t>
              </a:r>
            </a:p>
            <a:p>
              <a:pPr algn="ctr"/>
              <a:r>
                <a:rPr lang="it-IT" sz="1100" dirty="0"/>
                <a:t>Intelligence</a:t>
              </a:r>
            </a:p>
          </p:txBody>
        </p:sp>
      </p:grpSp>
      <p:pic>
        <p:nvPicPr>
          <p:cNvPr id="4122" name="Picture 26" descr="Customizing Rules to Work with ArcSight MITRE Package | CyberRes Marketplace">
            <a:extLst>
              <a:ext uri="{FF2B5EF4-FFF2-40B4-BE49-F238E27FC236}">
                <a16:creationId xmlns:a16="http://schemas.microsoft.com/office/drawing/2014/main" id="{AAD51C26-E69C-F23D-5CE9-7959D2BB63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57105" y="1072468"/>
            <a:ext cx="1339181" cy="39729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Cybercrime: in uscita il rapporto Clusit 2020 - Cyber Partners">
            <a:extLst>
              <a:ext uri="{FF2B5EF4-FFF2-40B4-BE49-F238E27FC236}">
                <a16:creationId xmlns:a16="http://schemas.microsoft.com/office/drawing/2014/main" id="{B4D4A76F-FF4A-B32F-7E88-53CCD9503F9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69669" y="1501944"/>
            <a:ext cx="1090363" cy="502471"/>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ENISA Logo — ENISA">
            <a:extLst>
              <a:ext uri="{FF2B5EF4-FFF2-40B4-BE49-F238E27FC236}">
                <a16:creationId xmlns:a16="http://schemas.microsoft.com/office/drawing/2014/main" id="{9D9039A8-777E-79BB-8476-F5C7477FB6C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13961" y="1037616"/>
            <a:ext cx="820212" cy="820212"/>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a:extLst>
              <a:ext uri="{FF2B5EF4-FFF2-40B4-BE49-F238E27FC236}">
                <a16:creationId xmlns:a16="http://schemas.microsoft.com/office/drawing/2014/main" id="{E9522BF7-C185-8FDD-337F-1E80F0F46CC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52273" y="1644481"/>
            <a:ext cx="1390705" cy="351056"/>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OSINT- Open Source Intelligence is utilizing publicaly available  information for investigation… | by Amoghavarsha | Medium">
            <a:extLst>
              <a:ext uri="{FF2B5EF4-FFF2-40B4-BE49-F238E27FC236}">
                <a16:creationId xmlns:a16="http://schemas.microsoft.com/office/drawing/2014/main" id="{8109E9D4-EB12-9E39-32ED-F54C0A7324F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71789" y="1103064"/>
            <a:ext cx="608404" cy="608404"/>
          </a:xfrm>
          <a:prstGeom prst="rect">
            <a:avLst/>
          </a:prstGeom>
          <a:noFill/>
          <a:extLst>
            <a:ext uri="{909E8E84-426E-40DD-AFC4-6F175D3DCCD1}">
              <a14:hiddenFill xmlns:a14="http://schemas.microsoft.com/office/drawing/2010/main">
                <a:solidFill>
                  <a:srgbClr val="FFFFFF"/>
                </a:solidFill>
              </a14:hiddenFill>
            </a:ext>
          </a:extLst>
        </p:spPr>
      </p:pic>
      <p:sp>
        <p:nvSpPr>
          <p:cNvPr id="4123" name="Rettangolo 4122">
            <a:extLst>
              <a:ext uri="{FF2B5EF4-FFF2-40B4-BE49-F238E27FC236}">
                <a16:creationId xmlns:a16="http://schemas.microsoft.com/office/drawing/2014/main" id="{988F267E-7D31-5952-0B2C-75083000E933}"/>
              </a:ext>
            </a:extLst>
          </p:cNvPr>
          <p:cNvSpPr/>
          <p:nvPr/>
        </p:nvSpPr>
        <p:spPr>
          <a:xfrm>
            <a:off x="3714996" y="3242082"/>
            <a:ext cx="562708" cy="1449344"/>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err="1">
                <a:effectLst>
                  <a:outerShdw blurRad="38100" dist="38100" dir="2700000" algn="tl">
                    <a:srgbClr val="000000">
                      <a:alpha val="43137"/>
                    </a:srgbClr>
                  </a:outerShdw>
                </a:effectLst>
              </a:rPr>
              <a:t>Indexing</a:t>
            </a:r>
            <a:endParaRPr lang="it-IT" b="1" dirty="0">
              <a:effectLst>
                <a:outerShdw blurRad="38100" dist="38100" dir="2700000" algn="tl">
                  <a:srgbClr val="000000">
                    <a:alpha val="43137"/>
                  </a:srgbClr>
                </a:outerShdw>
              </a:effectLst>
            </a:endParaRPr>
          </a:p>
        </p:txBody>
      </p:sp>
      <p:sp>
        <p:nvSpPr>
          <p:cNvPr id="4127" name="Rettangolo 4126">
            <a:extLst>
              <a:ext uri="{FF2B5EF4-FFF2-40B4-BE49-F238E27FC236}">
                <a16:creationId xmlns:a16="http://schemas.microsoft.com/office/drawing/2014/main" id="{4B21A595-140C-363B-9825-E4AC2AAB08DB}"/>
              </a:ext>
            </a:extLst>
          </p:cNvPr>
          <p:cNvSpPr/>
          <p:nvPr/>
        </p:nvSpPr>
        <p:spPr>
          <a:xfrm>
            <a:off x="4407832" y="3238271"/>
            <a:ext cx="562708" cy="1449344"/>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err="1">
                <a:effectLst>
                  <a:outerShdw blurRad="38100" dist="38100" dir="2700000" algn="tl">
                    <a:srgbClr val="000000">
                      <a:alpha val="43137"/>
                    </a:srgbClr>
                  </a:outerShdw>
                </a:effectLst>
              </a:rPr>
              <a:t>Enrichment</a:t>
            </a:r>
            <a:endParaRPr lang="it-IT" b="1" dirty="0">
              <a:effectLst>
                <a:outerShdw blurRad="38100" dist="38100" dir="2700000" algn="tl">
                  <a:srgbClr val="000000">
                    <a:alpha val="43137"/>
                  </a:srgbClr>
                </a:outerShdw>
              </a:effectLst>
            </a:endParaRPr>
          </a:p>
        </p:txBody>
      </p:sp>
      <p:sp>
        <p:nvSpPr>
          <p:cNvPr id="4131" name="Rettangolo 4130">
            <a:extLst>
              <a:ext uri="{FF2B5EF4-FFF2-40B4-BE49-F238E27FC236}">
                <a16:creationId xmlns:a16="http://schemas.microsoft.com/office/drawing/2014/main" id="{83F37320-06DF-3895-EE8C-ED1E380DD5BC}"/>
              </a:ext>
            </a:extLst>
          </p:cNvPr>
          <p:cNvSpPr/>
          <p:nvPr/>
        </p:nvSpPr>
        <p:spPr>
          <a:xfrm>
            <a:off x="5085518" y="3210134"/>
            <a:ext cx="562708" cy="1449344"/>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l="50000" t="50000" r="50000" b="50000"/>
            </a:path>
            <a:tileRect/>
          </a:gra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b="1" dirty="0">
                <a:effectLst>
                  <a:outerShdw blurRad="38100" dist="38100" dir="2700000" algn="tl">
                    <a:srgbClr val="000000">
                      <a:alpha val="43137"/>
                    </a:srgbClr>
                  </a:outerShdw>
                </a:effectLst>
              </a:rPr>
              <a:t>Machine Learning</a:t>
            </a:r>
          </a:p>
        </p:txBody>
      </p:sp>
      <p:sp>
        <p:nvSpPr>
          <p:cNvPr id="4133" name="Rettangolo 4132">
            <a:extLst>
              <a:ext uri="{FF2B5EF4-FFF2-40B4-BE49-F238E27FC236}">
                <a16:creationId xmlns:a16="http://schemas.microsoft.com/office/drawing/2014/main" id="{EE8D3BD8-B529-0AB2-3062-C73B33DA8193}"/>
              </a:ext>
            </a:extLst>
          </p:cNvPr>
          <p:cNvSpPr/>
          <p:nvPr/>
        </p:nvSpPr>
        <p:spPr>
          <a:xfrm>
            <a:off x="5825926" y="2813233"/>
            <a:ext cx="1484319"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Modular </a:t>
            </a:r>
            <a:r>
              <a:rPr lang="it-IT" b="1" dirty="0" err="1">
                <a:effectLst>
                  <a:outerShdw blurRad="38100" dist="38100" dir="2700000" algn="tl">
                    <a:srgbClr val="000000">
                      <a:alpha val="43137"/>
                    </a:srgbClr>
                  </a:outerShdw>
                </a:effectLst>
              </a:rPr>
              <a:t>structure</a:t>
            </a:r>
            <a:endParaRPr lang="it-IT" b="1" dirty="0">
              <a:effectLst>
                <a:outerShdw blurRad="38100" dist="38100" dir="2700000" algn="tl">
                  <a:srgbClr val="000000">
                    <a:alpha val="43137"/>
                  </a:srgbClr>
                </a:outerShdw>
              </a:effectLst>
            </a:endParaRPr>
          </a:p>
        </p:txBody>
      </p:sp>
      <p:sp>
        <p:nvSpPr>
          <p:cNvPr id="4135" name="Rettangolo con angoli arrotondati 4134">
            <a:extLst>
              <a:ext uri="{FF2B5EF4-FFF2-40B4-BE49-F238E27FC236}">
                <a16:creationId xmlns:a16="http://schemas.microsoft.com/office/drawing/2014/main" id="{75E9A72F-31F6-ED8D-178A-00DF026106CE}"/>
              </a:ext>
            </a:extLst>
          </p:cNvPr>
          <p:cNvSpPr/>
          <p:nvPr/>
        </p:nvSpPr>
        <p:spPr>
          <a:xfrm>
            <a:off x="7401267" y="1951429"/>
            <a:ext cx="1713497" cy="3071740"/>
          </a:xfrm>
          <a:prstGeom prst="roundRect">
            <a:avLst/>
          </a:prstGeom>
          <a:gradFill>
            <a:gsLst>
              <a:gs pos="75000">
                <a:schemeClr val="bg1">
                  <a:lumMod val="65000"/>
                </a:schemeClr>
              </a:gs>
              <a:gs pos="91000">
                <a:schemeClr val="tx1"/>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2000" dirty="0"/>
          </a:p>
          <a:p>
            <a:pPr algn="ctr"/>
            <a:endParaRPr lang="it-IT" sz="2000" dirty="0"/>
          </a:p>
          <a:p>
            <a:pPr algn="ctr"/>
            <a:r>
              <a:rPr lang="it-IT" sz="2000" dirty="0" err="1"/>
              <a:t>Integrations</a:t>
            </a: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a:p>
            <a:pPr algn="ctr"/>
            <a:endParaRPr lang="it-IT" sz="2000" dirty="0"/>
          </a:p>
        </p:txBody>
      </p:sp>
      <p:pic>
        <p:nvPicPr>
          <p:cNvPr id="4137" name="Picture 20" descr="View dashboards using Splunk Mobile - Splunk Documentation">
            <a:extLst>
              <a:ext uri="{FF2B5EF4-FFF2-40B4-BE49-F238E27FC236}">
                <a16:creationId xmlns:a16="http://schemas.microsoft.com/office/drawing/2014/main" id="{541A351F-3842-C865-51A0-95002ECE566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18662" y="2697878"/>
            <a:ext cx="742244" cy="502900"/>
          </a:xfrm>
          <a:prstGeom prst="rect">
            <a:avLst/>
          </a:prstGeom>
          <a:noFill/>
          <a:extLst>
            <a:ext uri="{909E8E84-426E-40DD-AFC4-6F175D3DCCD1}">
              <a14:hiddenFill xmlns:a14="http://schemas.microsoft.com/office/drawing/2010/main">
                <a:solidFill>
                  <a:srgbClr val="FFFFFF"/>
                </a:solidFill>
              </a14:hiddenFill>
            </a:ext>
          </a:extLst>
        </p:spPr>
      </p:pic>
      <p:pic>
        <p:nvPicPr>
          <p:cNvPr id="4139" name="Picture 6" descr="Dashboard |">
            <a:extLst>
              <a:ext uri="{FF2B5EF4-FFF2-40B4-BE49-F238E27FC236}">
                <a16:creationId xmlns:a16="http://schemas.microsoft.com/office/drawing/2014/main" id="{A8C26808-F391-48B7-004B-229E9DB1E4E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13199" y="3034257"/>
            <a:ext cx="867069" cy="502900"/>
          </a:xfrm>
          <a:prstGeom prst="rect">
            <a:avLst/>
          </a:prstGeom>
          <a:noFill/>
          <a:extLst>
            <a:ext uri="{909E8E84-426E-40DD-AFC4-6F175D3DCCD1}">
              <a14:hiddenFill xmlns:a14="http://schemas.microsoft.com/office/drawing/2010/main">
                <a:solidFill>
                  <a:srgbClr val="FFFFFF"/>
                </a:solidFill>
              </a14:hiddenFill>
            </a:ext>
          </a:extLst>
        </p:spPr>
      </p:pic>
      <p:pic>
        <p:nvPicPr>
          <p:cNvPr id="4145" name="Picture 20" descr="MineMeld: threat intelligence automation – connect to STIX/TAXII service  [5] – Scubarda">
            <a:extLst>
              <a:ext uri="{FF2B5EF4-FFF2-40B4-BE49-F238E27FC236}">
                <a16:creationId xmlns:a16="http://schemas.microsoft.com/office/drawing/2014/main" id="{DA8CE16C-77BF-EEF6-414A-3B72A6E001F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42954" y="4087009"/>
            <a:ext cx="532551" cy="469533"/>
          </a:xfrm>
          <a:prstGeom prst="rect">
            <a:avLst/>
          </a:prstGeom>
          <a:noFill/>
          <a:extLst>
            <a:ext uri="{909E8E84-426E-40DD-AFC4-6F175D3DCCD1}">
              <a14:hiddenFill xmlns:a14="http://schemas.microsoft.com/office/drawing/2010/main">
                <a:solidFill>
                  <a:srgbClr val="FFFFFF"/>
                </a:solidFill>
              </a14:hiddenFill>
            </a:ext>
          </a:extLst>
        </p:spPr>
      </p:pic>
      <p:sp>
        <p:nvSpPr>
          <p:cNvPr id="4146" name="CasellaDiTesto 4145">
            <a:extLst>
              <a:ext uri="{FF2B5EF4-FFF2-40B4-BE49-F238E27FC236}">
                <a16:creationId xmlns:a16="http://schemas.microsoft.com/office/drawing/2014/main" id="{5A36242D-8B24-CFF0-08E9-B70C73B904DE}"/>
              </a:ext>
            </a:extLst>
          </p:cNvPr>
          <p:cNvSpPr txBox="1"/>
          <p:nvPr/>
        </p:nvSpPr>
        <p:spPr>
          <a:xfrm>
            <a:off x="8333762" y="3133901"/>
            <a:ext cx="902155" cy="523220"/>
          </a:xfrm>
          <a:prstGeom prst="rect">
            <a:avLst/>
          </a:prstGeom>
          <a:noFill/>
        </p:spPr>
        <p:txBody>
          <a:bodyPr wrap="square" rtlCol="0">
            <a:spAutoFit/>
          </a:bodyPr>
          <a:lstStyle/>
          <a:p>
            <a:r>
              <a:rPr lang="it-IT" dirty="0"/>
              <a:t>Mobile Access</a:t>
            </a:r>
          </a:p>
        </p:txBody>
      </p:sp>
      <p:sp>
        <p:nvSpPr>
          <p:cNvPr id="4148" name="CasellaDiTesto 4147">
            <a:extLst>
              <a:ext uri="{FF2B5EF4-FFF2-40B4-BE49-F238E27FC236}">
                <a16:creationId xmlns:a16="http://schemas.microsoft.com/office/drawing/2014/main" id="{E49BB677-5D2E-8F68-97BF-314B48D754DA}"/>
              </a:ext>
            </a:extLst>
          </p:cNvPr>
          <p:cNvSpPr txBox="1"/>
          <p:nvPr/>
        </p:nvSpPr>
        <p:spPr>
          <a:xfrm>
            <a:off x="7404860" y="3530490"/>
            <a:ext cx="1656046" cy="523220"/>
          </a:xfrm>
          <a:prstGeom prst="rect">
            <a:avLst/>
          </a:prstGeom>
          <a:noFill/>
        </p:spPr>
        <p:txBody>
          <a:bodyPr wrap="square" rtlCol="0">
            <a:spAutoFit/>
          </a:bodyPr>
          <a:lstStyle/>
          <a:p>
            <a:r>
              <a:rPr lang="it-IT" dirty="0"/>
              <a:t>Dashboards</a:t>
            </a:r>
          </a:p>
          <a:p>
            <a:r>
              <a:rPr lang="it-IT" dirty="0"/>
              <a:t>Case Man.</a:t>
            </a:r>
          </a:p>
        </p:txBody>
      </p:sp>
      <p:sp>
        <p:nvSpPr>
          <p:cNvPr id="4149" name="CasellaDiTesto 4148">
            <a:extLst>
              <a:ext uri="{FF2B5EF4-FFF2-40B4-BE49-F238E27FC236}">
                <a16:creationId xmlns:a16="http://schemas.microsoft.com/office/drawing/2014/main" id="{737271F6-A1D2-C83A-7348-947A7A03ECEE}"/>
              </a:ext>
            </a:extLst>
          </p:cNvPr>
          <p:cNvSpPr txBox="1"/>
          <p:nvPr/>
        </p:nvSpPr>
        <p:spPr>
          <a:xfrm>
            <a:off x="8232883" y="3789683"/>
            <a:ext cx="1656046" cy="1046440"/>
          </a:xfrm>
          <a:prstGeom prst="rect">
            <a:avLst/>
          </a:prstGeom>
          <a:noFill/>
        </p:spPr>
        <p:txBody>
          <a:bodyPr wrap="square" rtlCol="0">
            <a:spAutoFit/>
          </a:bodyPr>
          <a:lstStyle/>
          <a:p>
            <a:r>
              <a:rPr lang="it-IT" dirty="0"/>
              <a:t>3° parties:</a:t>
            </a:r>
          </a:p>
          <a:p>
            <a:pPr marL="171450" indent="-171450">
              <a:buFont typeface="Arial" panose="020B0604020202020204" pitchFamily="34" charset="0"/>
              <a:buChar char="•"/>
            </a:pPr>
            <a:r>
              <a:rPr lang="it-IT" sz="1200" dirty="0" err="1">
                <a:latin typeface="Arial" panose="020B0604020202020204" pitchFamily="34" charset="0"/>
                <a:cs typeface="Arial" panose="020B0604020202020204" pitchFamily="34" charset="0"/>
              </a:rPr>
              <a:t>SOARs</a:t>
            </a:r>
            <a:endParaRPr lang="it-IT"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it-IT" sz="1200" dirty="0" err="1">
                <a:latin typeface="Arial" panose="020B0604020202020204" pitchFamily="34" charset="0"/>
                <a:cs typeface="Arial" panose="020B0604020202020204" pitchFamily="34" charset="0"/>
              </a:rPr>
              <a:t>SIEMs</a:t>
            </a:r>
            <a:endParaRPr lang="it-IT" sz="12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it-IT" sz="1200" dirty="0" err="1">
                <a:latin typeface="Arial" panose="020B0604020202020204" pitchFamily="34" charset="0"/>
                <a:cs typeface="Arial" panose="020B0604020202020204" pitchFamily="34" charset="0"/>
              </a:rPr>
              <a:t>TIPs</a:t>
            </a:r>
            <a:endParaRPr lang="it-IT"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it-IT" sz="1200" dirty="0">
              <a:latin typeface="Arial" panose="020B0604020202020204" pitchFamily="34" charset="0"/>
              <a:cs typeface="Arial" panose="020B0604020202020204" pitchFamily="34" charset="0"/>
            </a:endParaRPr>
          </a:p>
        </p:txBody>
      </p:sp>
      <p:sp>
        <p:nvSpPr>
          <p:cNvPr id="2" name="Segnaposto numero diapositiva 3">
            <a:extLst>
              <a:ext uri="{FF2B5EF4-FFF2-40B4-BE49-F238E27FC236}">
                <a16:creationId xmlns:a16="http://schemas.microsoft.com/office/drawing/2014/main" id="{0165ACBC-0393-CE6C-BF3E-59E08213F6E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22</a:t>
            </a:fld>
            <a:endParaRPr lang="it-IT"/>
          </a:p>
        </p:txBody>
      </p:sp>
    </p:spTree>
    <p:extLst>
      <p:ext uri="{BB962C8B-B14F-4D97-AF65-F5344CB8AC3E}">
        <p14:creationId xmlns:p14="http://schemas.microsoft.com/office/powerpoint/2010/main" val="8726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arn(inVertical)">
                                      <p:cBhvr>
                                        <p:cTn id="10" dur="500"/>
                                        <p:tgtEl>
                                          <p:spTgt spid="4100"/>
                                        </p:tgtEl>
                                      </p:cBhvr>
                                    </p:animEffect>
                                  </p:childTnLst>
                                </p:cTn>
                              </p:par>
                              <p:par>
                                <p:cTn id="11" presetID="16" presetClass="entr" presetSubtype="21"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barn(inVertical)">
                                      <p:cBhvr>
                                        <p:cTn id="13" dur="500"/>
                                        <p:tgtEl>
                                          <p:spTgt spid="4104"/>
                                        </p:tgtEl>
                                      </p:cBhvr>
                                    </p:animEffect>
                                  </p:childTnLst>
                                </p:cTn>
                              </p:par>
                              <p:par>
                                <p:cTn id="14" presetID="16" presetClass="entr" presetSubtype="21" fill="hold" nodeType="withEffect">
                                  <p:stCondLst>
                                    <p:cond delay="0"/>
                                  </p:stCondLst>
                                  <p:childTnLst>
                                    <p:set>
                                      <p:cBhvr>
                                        <p:cTn id="15" dur="1" fill="hold">
                                          <p:stCondLst>
                                            <p:cond delay="0"/>
                                          </p:stCondLst>
                                        </p:cTn>
                                        <p:tgtEl>
                                          <p:spTgt spid="4106"/>
                                        </p:tgtEl>
                                        <p:attrNameLst>
                                          <p:attrName>style.visibility</p:attrName>
                                        </p:attrNameLst>
                                      </p:cBhvr>
                                      <p:to>
                                        <p:strVal val="visible"/>
                                      </p:to>
                                    </p:set>
                                    <p:animEffect transition="in" filter="barn(inVertical)">
                                      <p:cBhvr>
                                        <p:cTn id="16" dur="500"/>
                                        <p:tgtEl>
                                          <p:spTgt spid="4106"/>
                                        </p:tgtEl>
                                      </p:cBhvr>
                                    </p:animEffect>
                                  </p:childTnLst>
                                </p:cTn>
                              </p:par>
                              <p:par>
                                <p:cTn id="17" presetID="16" presetClass="entr" presetSubtype="21" fill="hold" nodeType="withEffect">
                                  <p:stCondLst>
                                    <p:cond delay="0"/>
                                  </p:stCondLst>
                                  <p:childTnLst>
                                    <p:set>
                                      <p:cBhvr>
                                        <p:cTn id="18" dur="1" fill="hold">
                                          <p:stCondLst>
                                            <p:cond delay="0"/>
                                          </p:stCondLst>
                                        </p:cTn>
                                        <p:tgtEl>
                                          <p:spTgt spid="4108"/>
                                        </p:tgtEl>
                                        <p:attrNameLst>
                                          <p:attrName>style.visibility</p:attrName>
                                        </p:attrNameLst>
                                      </p:cBhvr>
                                      <p:to>
                                        <p:strVal val="visible"/>
                                      </p:to>
                                    </p:set>
                                    <p:animEffect transition="in" filter="barn(inVertical)">
                                      <p:cBhvr>
                                        <p:cTn id="19" dur="500"/>
                                        <p:tgtEl>
                                          <p:spTgt spid="410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par>
                                <p:cTn id="25" presetID="16" presetClass="entr" presetSubtype="2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inVertical)">
                                      <p:cBhvr>
                                        <p:cTn id="33" dur="500"/>
                                        <p:tgtEl>
                                          <p:spTgt spid="1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barn(inVertical)">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par>
                                <p:cTn id="42" presetID="16" presetClass="entr" presetSubtype="21" fill="hold" nodeType="withEffect">
                                  <p:stCondLst>
                                    <p:cond delay="0"/>
                                  </p:stCondLst>
                                  <p:childTnLst>
                                    <p:set>
                                      <p:cBhvr>
                                        <p:cTn id="43" dur="1" fill="hold">
                                          <p:stCondLst>
                                            <p:cond delay="0"/>
                                          </p:stCondLst>
                                        </p:cTn>
                                        <p:tgtEl>
                                          <p:spTgt spid="4114"/>
                                        </p:tgtEl>
                                        <p:attrNameLst>
                                          <p:attrName>style.visibility</p:attrName>
                                        </p:attrNameLst>
                                      </p:cBhvr>
                                      <p:to>
                                        <p:strVal val="visible"/>
                                      </p:to>
                                    </p:set>
                                    <p:animEffect transition="in" filter="barn(inVertical)">
                                      <p:cBhvr>
                                        <p:cTn id="44" dur="500"/>
                                        <p:tgtEl>
                                          <p:spTgt spid="4114"/>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4123"/>
                                        </p:tgtEl>
                                        <p:attrNameLst>
                                          <p:attrName>style.visibility</p:attrName>
                                        </p:attrNameLst>
                                      </p:cBhvr>
                                      <p:to>
                                        <p:strVal val="visible"/>
                                      </p:to>
                                    </p:set>
                                    <p:animEffect transition="in" filter="barn(inVertical)">
                                      <p:cBhvr>
                                        <p:cTn id="47" dur="500"/>
                                        <p:tgtEl>
                                          <p:spTgt spid="4123"/>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127"/>
                                        </p:tgtEl>
                                        <p:attrNameLst>
                                          <p:attrName>style.visibility</p:attrName>
                                        </p:attrNameLst>
                                      </p:cBhvr>
                                      <p:to>
                                        <p:strVal val="visible"/>
                                      </p:to>
                                    </p:set>
                                    <p:animEffect transition="in" filter="barn(inVertical)">
                                      <p:cBhvr>
                                        <p:cTn id="50" dur="500"/>
                                        <p:tgtEl>
                                          <p:spTgt spid="4127"/>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131"/>
                                        </p:tgtEl>
                                        <p:attrNameLst>
                                          <p:attrName>style.visibility</p:attrName>
                                        </p:attrNameLst>
                                      </p:cBhvr>
                                      <p:to>
                                        <p:strVal val="visible"/>
                                      </p:to>
                                    </p:set>
                                    <p:animEffect transition="in" filter="barn(inVertical)">
                                      <p:cBhvr>
                                        <p:cTn id="53" dur="500"/>
                                        <p:tgtEl>
                                          <p:spTgt spid="4131"/>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4117"/>
                                        </p:tgtEl>
                                        <p:attrNameLst>
                                          <p:attrName>style.visibility</p:attrName>
                                        </p:attrNameLst>
                                      </p:cBhvr>
                                      <p:to>
                                        <p:strVal val="visible"/>
                                      </p:to>
                                    </p:set>
                                    <p:animEffect transition="in" filter="barn(inVertical)">
                                      <p:cBhvr>
                                        <p:cTn id="58" dur="500"/>
                                        <p:tgtEl>
                                          <p:spTgt spid="4117"/>
                                        </p:tgtEl>
                                      </p:cBhvr>
                                    </p:animEffect>
                                  </p:childTnLst>
                                </p:cTn>
                              </p:par>
                              <p:par>
                                <p:cTn id="59" presetID="16" presetClass="entr" presetSubtype="21" fill="hold" nodeType="withEffect">
                                  <p:stCondLst>
                                    <p:cond delay="0"/>
                                  </p:stCondLst>
                                  <p:childTnLst>
                                    <p:set>
                                      <p:cBhvr>
                                        <p:cTn id="60" dur="1" fill="hold">
                                          <p:stCondLst>
                                            <p:cond delay="0"/>
                                          </p:stCondLst>
                                        </p:cTn>
                                        <p:tgtEl>
                                          <p:spTgt spid="4118"/>
                                        </p:tgtEl>
                                        <p:attrNameLst>
                                          <p:attrName>style.visibility</p:attrName>
                                        </p:attrNameLst>
                                      </p:cBhvr>
                                      <p:to>
                                        <p:strVal val="visible"/>
                                      </p:to>
                                    </p:set>
                                    <p:animEffect transition="in" filter="barn(inVertical)">
                                      <p:cBhvr>
                                        <p:cTn id="61" dur="500"/>
                                        <p:tgtEl>
                                          <p:spTgt spid="4118"/>
                                        </p:tgtEl>
                                      </p:cBhvr>
                                    </p:animEffect>
                                  </p:childTnLst>
                                </p:cTn>
                              </p:par>
                              <p:par>
                                <p:cTn id="62" presetID="16" presetClass="entr" presetSubtype="21" fill="hold" nodeType="withEffect">
                                  <p:stCondLst>
                                    <p:cond delay="0"/>
                                  </p:stCondLst>
                                  <p:childTnLst>
                                    <p:set>
                                      <p:cBhvr>
                                        <p:cTn id="63" dur="1" fill="hold">
                                          <p:stCondLst>
                                            <p:cond delay="0"/>
                                          </p:stCondLst>
                                        </p:cTn>
                                        <p:tgtEl>
                                          <p:spTgt spid="4115"/>
                                        </p:tgtEl>
                                        <p:attrNameLst>
                                          <p:attrName>style.visibility</p:attrName>
                                        </p:attrNameLst>
                                      </p:cBhvr>
                                      <p:to>
                                        <p:strVal val="visible"/>
                                      </p:to>
                                    </p:set>
                                    <p:animEffect transition="in" filter="barn(inVertical)">
                                      <p:cBhvr>
                                        <p:cTn id="64" dur="500"/>
                                        <p:tgtEl>
                                          <p:spTgt spid="4115"/>
                                        </p:tgtEl>
                                      </p:cBhvr>
                                    </p:animEffect>
                                  </p:childTnLst>
                                </p:cTn>
                              </p:par>
                              <p:par>
                                <p:cTn id="65" presetID="16" presetClass="entr" presetSubtype="21" fill="hold" nodeType="withEffect">
                                  <p:stCondLst>
                                    <p:cond delay="0"/>
                                  </p:stCondLst>
                                  <p:childTnLst>
                                    <p:set>
                                      <p:cBhvr>
                                        <p:cTn id="66" dur="1" fill="hold">
                                          <p:stCondLst>
                                            <p:cond delay="0"/>
                                          </p:stCondLst>
                                        </p:cTn>
                                        <p:tgtEl>
                                          <p:spTgt spid="4122"/>
                                        </p:tgtEl>
                                        <p:attrNameLst>
                                          <p:attrName>style.visibility</p:attrName>
                                        </p:attrNameLst>
                                      </p:cBhvr>
                                      <p:to>
                                        <p:strVal val="visible"/>
                                      </p:to>
                                    </p:set>
                                    <p:animEffect transition="in" filter="barn(inVertical)">
                                      <p:cBhvr>
                                        <p:cTn id="67" dur="500"/>
                                        <p:tgtEl>
                                          <p:spTgt spid="4122"/>
                                        </p:tgtEl>
                                      </p:cBhvr>
                                    </p:animEffect>
                                  </p:childTnLst>
                                </p:cTn>
                              </p:par>
                              <p:par>
                                <p:cTn id="68" presetID="16" presetClass="entr" presetSubtype="21" fill="hold" nodeType="withEffect">
                                  <p:stCondLst>
                                    <p:cond delay="0"/>
                                  </p:stCondLst>
                                  <p:childTnLst>
                                    <p:set>
                                      <p:cBhvr>
                                        <p:cTn id="69" dur="1" fill="hold">
                                          <p:stCondLst>
                                            <p:cond delay="0"/>
                                          </p:stCondLst>
                                        </p:cTn>
                                        <p:tgtEl>
                                          <p:spTgt spid="4124"/>
                                        </p:tgtEl>
                                        <p:attrNameLst>
                                          <p:attrName>style.visibility</p:attrName>
                                        </p:attrNameLst>
                                      </p:cBhvr>
                                      <p:to>
                                        <p:strVal val="visible"/>
                                      </p:to>
                                    </p:set>
                                    <p:animEffect transition="in" filter="barn(inVertical)">
                                      <p:cBhvr>
                                        <p:cTn id="70" dur="500"/>
                                        <p:tgtEl>
                                          <p:spTgt spid="4124"/>
                                        </p:tgtEl>
                                      </p:cBhvr>
                                    </p:animEffect>
                                  </p:childTnLst>
                                </p:cTn>
                              </p:par>
                              <p:par>
                                <p:cTn id="71" presetID="16" presetClass="entr" presetSubtype="21" fill="hold" nodeType="withEffect">
                                  <p:stCondLst>
                                    <p:cond delay="0"/>
                                  </p:stCondLst>
                                  <p:childTnLst>
                                    <p:set>
                                      <p:cBhvr>
                                        <p:cTn id="72" dur="1" fill="hold">
                                          <p:stCondLst>
                                            <p:cond delay="0"/>
                                          </p:stCondLst>
                                        </p:cTn>
                                        <p:tgtEl>
                                          <p:spTgt spid="4126"/>
                                        </p:tgtEl>
                                        <p:attrNameLst>
                                          <p:attrName>style.visibility</p:attrName>
                                        </p:attrNameLst>
                                      </p:cBhvr>
                                      <p:to>
                                        <p:strVal val="visible"/>
                                      </p:to>
                                    </p:set>
                                    <p:animEffect transition="in" filter="barn(inVertical)">
                                      <p:cBhvr>
                                        <p:cTn id="73" dur="500"/>
                                        <p:tgtEl>
                                          <p:spTgt spid="4126"/>
                                        </p:tgtEl>
                                      </p:cBhvr>
                                    </p:animEffect>
                                  </p:childTnLst>
                                </p:cTn>
                              </p:par>
                              <p:par>
                                <p:cTn id="74" presetID="16" presetClass="entr" presetSubtype="21" fill="hold" nodeType="withEffect">
                                  <p:stCondLst>
                                    <p:cond delay="0"/>
                                  </p:stCondLst>
                                  <p:childTnLst>
                                    <p:set>
                                      <p:cBhvr>
                                        <p:cTn id="75" dur="1" fill="hold">
                                          <p:stCondLst>
                                            <p:cond delay="0"/>
                                          </p:stCondLst>
                                        </p:cTn>
                                        <p:tgtEl>
                                          <p:spTgt spid="4128"/>
                                        </p:tgtEl>
                                        <p:attrNameLst>
                                          <p:attrName>style.visibility</p:attrName>
                                        </p:attrNameLst>
                                      </p:cBhvr>
                                      <p:to>
                                        <p:strVal val="visible"/>
                                      </p:to>
                                    </p:set>
                                    <p:animEffect transition="in" filter="barn(inVertical)">
                                      <p:cBhvr>
                                        <p:cTn id="76" dur="500"/>
                                        <p:tgtEl>
                                          <p:spTgt spid="4128"/>
                                        </p:tgtEl>
                                      </p:cBhvr>
                                    </p:animEffect>
                                  </p:childTnLst>
                                </p:cTn>
                              </p:par>
                              <p:par>
                                <p:cTn id="77" presetID="16" presetClass="entr" presetSubtype="21" fill="hold" nodeType="withEffect">
                                  <p:stCondLst>
                                    <p:cond delay="0"/>
                                  </p:stCondLst>
                                  <p:childTnLst>
                                    <p:set>
                                      <p:cBhvr>
                                        <p:cTn id="78" dur="1" fill="hold">
                                          <p:stCondLst>
                                            <p:cond delay="0"/>
                                          </p:stCondLst>
                                        </p:cTn>
                                        <p:tgtEl>
                                          <p:spTgt spid="4130"/>
                                        </p:tgtEl>
                                        <p:attrNameLst>
                                          <p:attrName>style.visibility</p:attrName>
                                        </p:attrNameLst>
                                      </p:cBhvr>
                                      <p:to>
                                        <p:strVal val="visible"/>
                                      </p:to>
                                    </p:set>
                                    <p:animEffect transition="in" filter="barn(inVertical)">
                                      <p:cBhvr>
                                        <p:cTn id="79" dur="500"/>
                                        <p:tgtEl>
                                          <p:spTgt spid="4130"/>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barn(inVertical)">
                                      <p:cBhvr>
                                        <p:cTn id="84" dur="500"/>
                                        <p:tgtEl>
                                          <p:spTgt spid="25"/>
                                        </p:tgtEl>
                                      </p:cBhvr>
                                    </p:animEffect>
                                  </p:childTnLst>
                                </p:cTn>
                              </p:par>
                              <p:par>
                                <p:cTn id="85" presetID="16" presetClass="entr" presetSubtype="21" fill="hold" nodeType="withEffect">
                                  <p:stCondLst>
                                    <p:cond delay="0"/>
                                  </p:stCondLst>
                                  <p:childTnLst>
                                    <p:set>
                                      <p:cBhvr>
                                        <p:cTn id="86" dur="1" fill="hold">
                                          <p:stCondLst>
                                            <p:cond delay="0"/>
                                          </p:stCondLst>
                                        </p:cTn>
                                        <p:tgtEl>
                                          <p:spTgt spid="4097"/>
                                        </p:tgtEl>
                                        <p:attrNameLst>
                                          <p:attrName>style.visibility</p:attrName>
                                        </p:attrNameLst>
                                      </p:cBhvr>
                                      <p:to>
                                        <p:strVal val="visible"/>
                                      </p:to>
                                    </p:set>
                                    <p:animEffect transition="in" filter="barn(inVertical)">
                                      <p:cBhvr>
                                        <p:cTn id="87" dur="500"/>
                                        <p:tgtEl>
                                          <p:spTgt spid="4097"/>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4099"/>
                                        </p:tgtEl>
                                        <p:attrNameLst>
                                          <p:attrName>style.visibility</p:attrName>
                                        </p:attrNameLst>
                                      </p:cBhvr>
                                      <p:to>
                                        <p:strVal val="visible"/>
                                      </p:to>
                                    </p:set>
                                    <p:animEffect transition="in" filter="barn(inVertical)">
                                      <p:cBhvr>
                                        <p:cTn id="90" dur="500"/>
                                        <p:tgtEl>
                                          <p:spTgt spid="4099"/>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4101"/>
                                        </p:tgtEl>
                                        <p:attrNameLst>
                                          <p:attrName>style.visibility</p:attrName>
                                        </p:attrNameLst>
                                      </p:cBhvr>
                                      <p:to>
                                        <p:strVal val="visible"/>
                                      </p:to>
                                    </p:set>
                                    <p:animEffect transition="in" filter="barn(inVertical)">
                                      <p:cBhvr>
                                        <p:cTn id="93" dur="500"/>
                                        <p:tgtEl>
                                          <p:spTgt spid="4101"/>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4107"/>
                                        </p:tgtEl>
                                        <p:attrNameLst>
                                          <p:attrName>style.visibility</p:attrName>
                                        </p:attrNameLst>
                                      </p:cBhvr>
                                      <p:to>
                                        <p:strVal val="visible"/>
                                      </p:to>
                                    </p:set>
                                    <p:animEffect transition="in" filter="barn(inVertical)">
                                      <p:cBhvr>
                                        <p:cTn id="96" dur="500"/>
                                        <p:tgtEl>
                                          <p:spTgt spid="4107"/>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4111"/>
                                        </p:tgtEl>
                                        <p:attrNameLst>
                                          <p:attrName>style.visibility</p:attrName>
                                        </p:attrNameLst>
                                      </p:cBhvr>
                                      <p:to>
                                        <p:strVal val="visible"/>
                                      </p:to>
                                    </p:set>
                                    <p:animEffect transition="in" filter="barn(inVertical)">
                                      <p:cBhvr>
                                        <p:cTn id="99" dur="500"/>
                                        <p:tgtEl>
                                          <p:spTgt spid="4111"/>
                                        </p:tgtEl>
                                      </p:cBhvr>
                                    </p:animEffect>
                                  </p:childTnLst>
                                </p:cTn>
                              </p:par>
                              <p:par>
                                <p:cTn id="100" presetID="16" presetClass="entr" presetSubtype="21" fill="hold" grpId="0" nodeType="withEffect">
                                  <p:stCondLst>
                                    <p:cond delay="0"/>
                                  </p:stCondLst>
                                  <p:childTnLst>
                                    <p:set>
                                      <p:cBhvr>
                                        <p:cTn id="101" dur="1" fill="hold">
                                          <p:stCondLst>
                                            <p:cond delay="0"/>
                                          </p:stCondLst>
                                        </p:cTn>
                                        <p:tgtEl>
                                          <p:spTgt spid="4133"/>
                                        </p:tgtEl>
                                        <p:attrNameLst>
                                          <p:attrName>style.visibility</p:attrName>
                                        </p:attrNameLst>
                                      </p:cBhvr>
                                      <p:to>
                                        <p:strVal val="visible"/>
                                      </p:to>
                                    </p:set>
                                    <p:animEffect transition="in" filter="barn(inVertical)">
                                      <p:cBhvr>
                                        <p:cTn id="102" dur="500"/>
                                        <p:tgtEl>
                                          <p:spTgt spid="4133"/>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4135"/>
                                        </p:tgtEl>
                                        <p:attrNameLst>
                                          <p:attrName>style.visibility</p:attrName>
                                        </p:attrNameLst>
                                      </p:cBhvr>
                                      <p:to>
                                        <p:strVal val="visible"/>
                                      </p:to>
                                    </p:set>
                                    <p:animEffect transition="in" filter="barn(inVertical)">
                                      <p:cBhvr>
                                        <p:cTn id="107" dur="500"/>
                                        <p:tgtEl>
                                          <p:spTgt spid="4135"/>
                                        </p:tgtEl>
                                      </p:cBhvr>
                                    </p:animEffect>
                                  </p:childTnLst>
                                </p:cTn>
                              </p:par>
                              <p:par>
                                <p:cTn id="108" presetID="16" presetClass="entr" presetSubtype="21" fill="hold" nodeType="withEffect">
                                  <p:stCondLst>
                                    <p:cond delay="0"/>
                                  </p:stCondLst>
                                  <p:childTnLst>
                                    <p:set>
                                      <p:cBhvr>
                                        <p:cTn id="109" dur="1" fill="hold">
                                          <p:stCondLst>
                                            <p:cond delay="0"/>
                                          </p:stCondLst>
                                        </p:cTn>
                                        <p:tgtEl>
                                          <p:spTgt spid="4137"/>
                                        </p:tgtEl>
                                        <p:attrNameLst>
                                          <p:attrName>style.visibility</p:attrName>
                                        </p:attrNameLst>
                                      </p:cBhvr>
                                      <p:to>
                                        <p:strVal val="visible"/>
                                      </p:to>
                                    </p:set>
                                    <p:animEffect transition="in" filter="barn(inVertical)">
                                      <p:cBhvr>
                                        <p:cTn id="110" dur="500"/>
                                        <p:tgtEl>
                                          <p:spTgt spid="4137"/>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4146"/>
                                        </p:tgtEl>
                                        <p:attrNameLst>
                                          <p:attrName>style.visibility</p:attrName>
                                        </p:attrNameLst>
                                      </p:cBhvr>
                                      <p:to>
                                        <p:strVal val="visible"/>
                                      </p:to>
                                    </p:set>
                                    <p:animEffect transition="in" filter="barn(inVertical)">
                                      <p:cBhvr>
                                        <p:cTn id="113" dur="500"/>
                                        <p:tgtEl>
                                          <p:spTgt spid="4146"/>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4149"/>
                                        </p:tgtEl>
                                        <p:attrNameLst>
                                          <p:attrName>style.visibility</p:attrName>
                                        </p:attrNameLst>
                                      </p:cBhvr>
                                      <p:to>
                                        <p:strVal val="visible"/>
                                      </p:to>
                                    </p:set>
                                    <p:animEffect transition="in" filter="barn(inVertical)">
                                      <p:cBhvr>
                                        <p:cTn id="116" dur="500"/>
                                        <p:tgtEl>
                                          <p:spTgt spid="4149"/>
                                        </p:tgtEl>
                                      </p:cBhvr>
                                    </p:animEffect>
                                  </p:childTnLst>
                                </p:cTn>
                              </p:par>
                              <p:par>
                                <p:cTn id="117" presetID="16" presetClass="entr" presetSubtype="21" fill="hold" nodeType="withEffect">
                                  <p:stCondLst>
                                    <p:cond delay="0"/>
                                  </p:stCondLst>
                                  <p:childTnLst>
                                    <p:set>
                                      <p:cBhvr>
                                        <p:cTn id="118" dur="1" fill="hold">
                                          <p:stCondLst>
                                            <p:cond delay="0"/>
                                          </p:stCondLst>
                                        </p:cTn>
                                        <p:tgtEl>
                                          <p:spTgt spid="4139"/>
                                        </p:tgtEl>
                                        <p:attrNameLst>
                                          <p:attrName>style.visibility</p:attrName>
                                        </p:attrNameLst>
                                      </p:cBhvr>
                                      <p:to>
                                        <p:strVal val="visible"/>
                                      </p:to>
                                    </p:set>
                                    <p:animEffect transition="in" filter="barn(inVertical)">
                                      <p:cBhvr>
                                        <p:cTn id="119" dur="500"/>
                                        <p:tgtEl>
                                          <p:spTgt spid="4139"/>
                                        </p:tgtEl>
                                      </p:cBhvr>
                                    </p:animEffect>
                                  </p:childTnLst>
                                </p:cTn>
                              </p:par>
                              <p:par>
                                <p:cTn id="120" presetID="16" presetClass="entr" presetSubtype="21" fill="hold" nodeType="withEffect">
                                  <p:stCondLst>
                                    <p:cond delay="0"/>
                                  </p:stCondLst>
                                  <p:childTnLst>
                                    <p:set>
                                      <p:cBhvr>
                                        <p:cTn id="121" dur="1" fill="hold">
                                          <p:stCondLst>
                                            <p:cond delay="0"/>
                                          </p:stCondLst>
                                        </p:cTn>
                                        <p:tgtEl>
                                          <p:spTgt spid="4145"/>
                                        </p:tgtEl>
                                        <p:attrNameLst>
                                          <p:attrName>style.visibility</p:attrName>
                                        </p:attrNameLst>
                                      </p:cBhvr>
                                      <p:to>
                                        <p:strVal val="visible"/>
                                      </p:to>
                                    </p:set>
                                    <p:animEffect transition="in" filter="barn(inVertical)">
                                      <p:cBhvr>
                                        <p:cTn id="122" dur="500"/>
                                        <p:tgtEl>
                                          <p:spTgt spid="4145"/>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4148"/>
                                        </p:tgtEl>
                                        <p:attrNameLst>
                                          <p:attrName>style.visibility</p:attrName>
                                        </p:attrNameLst>
                                      </p:cBhvr>
                                      <p:to>
                                        <p:strVal val="visible"/>
                                      </p:to>
                                    </p:set>
                                    <p:animEffect transition="in" filter="barn(inVertical)">
                                      <p:cBhvr>
                                        <p:cTn id="125" dur="500"/>
                                        <p:tgtEl>
                                          <p:spTgt spid="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7" grpId="0" animBg="1"/>
      <p:bldP spid="3" grpId="0" animBg="1"/>
      <p:bldP spid="6" grpId="0" animBg="1"/>
      <p:bldP spid="18" grpId="0" animBg="1"/>
      <p:bldP spid="19" grpId="0" animBg="1"/>
      <p:bldP spid="20" grpId="0" animBg="1"/>
      <p:bldP spid="25" grpId="0" animBg="1"/>
      <p:bldP spid="4099" grpId="0" animBg="1"/>
      <p:bldP spid="4101" grpId="0" animBg="1"/>
      <p:bldP spid="4107" grpId="0" animBg="1"/>
      <p:bldP spid="4111" grpId="0" animBg="1"/>
      <p:bldP spid="4123" grpId="0" animBg="1"/>
      <p:bldP spid="4127" grpId="0" animBg="1"/>
      <p:bldP spid="4131" grpId="0" animBg="1"/>
      <p:bldP spid="4133" grpId="0" animBg="1"/>
      <p:bldP spid="4135" grpId="0" animBg="1"/>
      <p:bldP spid="4146" grpId="0"/>
      <p:bldP spid="4148" grpId="0"/>
      <p:bldP spid="414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body" idx="1"/>
          </p:nvPr>
        </p:nvSpPr>
        <p:spPr>
          <a:xfrm>
            <a:off x="1073625" y="1550124"/>
            <a:ext cx="3396300" cy="3000773"/>
          </a:xfrm>
          <a:prstGeom prst="rect">
            <a:avLst/>
          </a:prstGeom>
        </p:spPr>
        <p:txBody>
          <a:bodyPr spcFirstLastPara="1" wrap="square" lIns="91425" tIns="91425" rIns="91425" bIns="91425" anchor="t" anchorCtr="0">
            <a:noAutofit/>
          </a:bodyPr>
          <a:lstStyle/>
          <a:p>
            <a:pPr>
              <a:spcBef>
                <a:spcPts val="0"/>
              </a:spcBef>
            </a:pPr>
            <a:r>
              <a:rPr lang="it-IT" sz="2000" dirty="0"/>
              <a:t>Standard </a:t>
            </a:r>
            <a:r>
              <a:rPr lang="it-IT" sz="2000" dirty="0" err="1"/>
              <a:t>TAs</a:t>
            </a:r>
            <a:r>
              <a:rPr lang="it-IT" sz="2000" dirty="0"/>
              <a:t>:</a:t>
            </a:r>
          </a:p>
          <a:p>
            <a:pPr lvl="1"/>
            <a:r>
              <a:rPr lang="it-IT" sz="1400" dirty="0" err="1"/>
              <a:t>Tenable</a:t>
            </a:r>
            <a:r>
              <a:rPr lang="it-IT" sz="1400" dirty="0"/>
              <a:t>, </a:t>
            </a:r>
            <a:r>
              <a:rPr lang="it-IT" sz="1400" dirty="0" err="1"/>
              <a:t>Qualys</a:t>
            </a:r>
            <a:r>
              <a:rPr lang="it-IT" sz="1400" dirty="0"/>
              <a:t>, </a:t>
            </a:r>
            <a:r>
              <a:rPr lang="it-IT" sz="1400" dirty="0" err="1"/>
              <a:t>VAs</a:t>
            </a:r>
            <a:endParaRPr lang="it-IT" sz="1400" dirty="0"/>
          </a:p>
          <a:p>
            <a:pPr lvl="1"/>
            <a:r>
              <a:rPr lang="it-IT" sz="1400" dirty="0"/>
              <a:t>Office365,</a:t>
            </a:r>
          </a:p>
          <a:p>
            <a:pPr lvl="1"/>
            <a:r>
              <a:rPr lang="it-IT" sz="1400" dirty="0"/>
              <a:t>Digital </a:t>
            </a:r>
            <a:r>
              <a:rPr lang="it-IT" sz="1400" dirty="0" err="1"/>
              <a:t>Shadows</a:t>
            </a:r>
            <a:r>
              <a:rPr lang="it-IT" sz="1400" dirty="0"/>
              <a:t>,</a:t>
            </a:r>
          </a:p>
          <a:p>
            <a:pPr lvl="1"/>
            <a:r>
              <a:rPr lang="it-IT" sz="1400" dirty="0"/>
              <a:t>ServiceNow,</a:t>
            </a:r>
          </a:p>
          <a:p>
            <a:pPr lvl="1"/>
            <a:r>
              <a:rPr lang="it-IT" sz="1400" dirty="0"/>
              <a:t>Etc…</a:t>
            </a:r>
          </a:p>
          <a:p>
            <a:pPr>
              <a:spcBef>
                <a:spcPts val="0"/>
              </a:spcBef>
            </a:pPr>
            <a:r>
              <a:rPr lang="it-IT" sz="2000" dirty="0"/>
              <a:t>Custom </a:t>
            </a:r>
            <a:r>
              <a:rPr lang="it-IT" sz="2000" dirty="0" err="1"/>
              <a:t>TAs</a:t>
            </a:r>
            <a:r>
              <a:rPr lang="it-IT" sz="2000" dirty="0"/>
              <a:t>  for </a:t>
            </a:r>
            <a:r>
              <a:rPr lang="it-IT" sz="2000" dirty="0" err="1"/>
              <a:t>specific</a:t>
            </a:r>
            <a:r>
              <a:rPr lang="it-IT" sz="2000" dirty="0"/>
              <a:t> </a:t>
            </a:r>
            <a:r>
              <a:rPr lang="it-IT" sz="2000" dirty="0" err="1"/>
              <a:t>environments</a:t>
            </a:r>
            <a:r>
              <a:rPr lang="it-IT" sz="2000" dirty="0"/>
              <a:t>:</a:t>
            </a:r>
          </a:p>
          <a:p>
            <a:pPr lvl="1"/>
            <a:r>
              <a:rPr lang="it-IT" sz="1400" dirty="0"/>
              <a:t>MasterCard Cyber Quant,</a:t>
            </a:r>
          </a:p>
          <a:p>
            <a:pPr lvl="1"/>
            <a:r>
              <a:rPr lang="it-IT" sz="1400" dirty="0" err="1"/>
              <a:t>Tenable</a:t>
            </a:r>
            <a:r>
              <a:rPr lang="it-IT" sz="1400" dirty="0"/>
              <a:t> risk,</a:t>
            </a:r>
          </a:p>
          <a:p>
            <a:pPr lvl="1"/>
            <a:r>
              <a:rPr lang="it-IT" sz="1400" dirty="0"/>
              <a:t>Etc…</a:t>
            </a:r>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Add-O</a:t>
            </a:r>
            <a:r>
              <a:rPr lang="it-IT" dirty="0"/>
              <a:t>n</a:t>
            </a:r>
            <a:r>
              <a:rPr lang="en" dirty="0"/>
              <a:t>s &amp; dATA sources</a:t>
            </a:r>
            <a:endParaRPr dirty="0"/>
          </a:p>
        </p:txBody>
      </p:sp>
      <p:sp>
        <p:nvSpPr>
          <p:cNvPr id="135" name="Google Shape;135;p18"/>
          <p:cNvSpPr txBox="1">
            <a:spLocks noGrp="1"/>
          </p:cNvSpPr>
          <p:nvPr>
            <p:ph type="body" idx="2"/>
          </p:nvPr>
        </p:nvSpPr>
        <p:spPr>
          <a:xfrm>
            <a:off x="4151986" y="1550125"/>
            <a:ext cx="4344313" cy="2666100"/>
          </a:xfrm>
          <a:prstGeom prst="rect">
            <a:avLst/>
          </a:prstGeom>
        </p:spPr>
        <p:txBody>
          <a:bodyPr spcFirstLastPara="1" wrap="square" lIns="91425" tIns="91425" rIns="91425" bIns="91425" anchor="t" anchorCtr="0">
            <a:noAutofit/>
          </a:bodyPr>
          <a:lstStyle/>
          <a:p>
            <a:pPr>
              <a:spcBef>
                <a:spcPts val="0"/>
              </a:spcBef>
            </a:pPr>
            <a:r>
              <a:rPr lang="it-IT" sz="2000" dirty="0"/>
              <a:t>Customers’ custom data inputs:</a:t>
            </a:r>
          </a:p>
          <a:p>
            <a:pPr lvl="1"/>
            <a:r>
              <a:rPr lang="it-IT" sz="1400" dirty="0"/>
              <a:t>Process </a:t>
            </a:r>
            <a:r>
              <a:rPr lang="it-IT" sz="1400" dirty="0" err="1"/>
              <a:t>Taxonomy</a:t>
            </a:r>
            <a:r>
              <a:rPr lang="it-IT" sz="1400" dirty="0"/>
              <a:t>,</a:t>
            </a:r>
          </a:p>
          <a:p>
            <a:pPr lvl="1"/>
            <a:r>
              <a:rPr lang="it-IT" sz="1400" dirty="0"/>
              <a:t>CMDB,</a:t>
            </a:r>
          </a:p>
          <a:p>
            <a:pPr lvl="1"/>
            <a:r>
              <a:rPr lang="it-IT" sz="1400" dirty="0"/>
              <a:t>SNOW,</a:t>
            </a:r>
          </a:p>
          <a:p>
            <a:pPr lvl="1"/>
            <a:r>
              <a:rPr lang="it-IT" sz="1400" dirty="0"/>
              <a:t>Application Portfolio Management,</a:t>
            </a:r>
          </a:p>
          <a:p>
            <a:pPr lvl="1"/>
            <a:r>
              <a:rPr lang="it-IT" sz="1400" dirty="0"/>
              <a:t>Risk Analysis systems,</a:t>
            </a:r>
          </a:p>
          <a:p>
            <a:pPr lvl="1"/>
            <a:r>
              <a:rPr lang="it-IT" sz="1400" dirty="0"/>
              <a:t>Etc…</a:t>
            </a:r>
          </a:p>
          <a:p>
            <a:pPr>
              <a:spcBef>
                <a:spcPts val="0"/>
              </a:spcBef>
            </a:pPr>
            <a:r>
              <a:rPr lang="it-IT" sz="2000" dirty="0"/>
              <a:t>Splunk Enterprise Security:</a:t>
            </a:r>
          </a:p>
          <a:p>
            <a:pPr lvl="1"/>
            <a:r>
              <a:rPr lang="it-IT" sz="1400" dirty="0"/>
              <a:t>Assets Risk Scores</a:t>
            </a: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3"/>
          <a:stretch>
            <a:fillRect/>
          </a:stretch>
        </p:blipFill>
        <p:spPr>
          <a:xfrm>
            <a:off x="3775045" y="4057741"/>
            <a:ext cx="1628566" cy="1085710"/>
          </a:xfrm>
          <a:prstGeom prst="rect">
            <a:avLst/>
          </a:prstGeom>
        </p:spPr>
      </p:pic>
      <p:graphicFrame>
        <p:nvGraphicFramePr>
          <p:cNvPr id="2" name="Diagramma 1">
            <a:extLst>
              <a:ext uri="{FF2B5EF4-FFF2-40B4-BE49-F238E27FC236}">
                <a16:creationId xmlns:a16="http://schemas.microsoft.com/office/drawing/2014/main" id="{D4626FEB-A2D9-9028-B652-1771C87823C9}"/>
              </a:ext>
            </a:extLst>
          </p:cNvPr>
          <p:cNvGraphicFramePr/>
          <p:nvPr>
            <p:extLst>
              <p:ext uri="{D42A27DB-BD31-4B8C-83A1-F6EECF244321}">
                <p14:modId xmlns:p14="http://schemas.microsoft.com/office/powerpoint/2010/main" val="2478217220"/>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022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6" end="6"/>
                                            </p:txEl>
                                          </p:spTgt>
                                        </p:tgtEl>
                                        <p:attrNameLst>
                                          <p:attrName>style.visibility</p:attrName>
                                        </p:attrNameLst>
                                      </p:cBhvr>
                                      <p:to>
                                        <p:strVal val="visible"/>
                                      </p:to>
                                    </p:set>
                                    <p:anim calcmode="lin" valueType="num">
                                      <p:cBhvr additive="base">
                                        <p:cTn id="7" dur="500" fill="hold"/>
                                        <p:tgtEl>
                                          <p:spTgt spid="13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xEl>
                                              <p:pRg st="7" end="7"/>
                                            </p:txEl>
                                          </p:spTgt>
                                        </p:tgtEl>
                                        <p:attrNameLst>
                                          <p:attrName>style.visibility</p:attrName>
                                        </p:attrNameLst>
                                      </p:cBhvr>
                                      <p:to>
                                        <p:strVal val="visible"/>
                                      </p:to>
                                    </p:set>
                                    <p:anim calcmode="lin" valueType="num">
                                      <p:cBhvr additive="base">
                                        <p:cTn id="11" dur="500" fill="hold"/>
                                        <p:tgtEl>
                                          <p:spTgt spid="13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
                                            <p:txEl>
                                              <p:pRg st="8" end="8"/>
                                            </p:txEl>
                                          </p:spTgt>
                                        </p:tgtEl>
                                        <p:attrNameLst>
                                          <p:attrName>style.visibility</p:attrName>
                                        </p:attrNameLst>
                                      </p:cBhvr>
                                      <p:to>
                                        <p:strVal val="visible"/>
                                      </p:to>
                                    </p:set>
                                    <p:anim calcmode="lin" valueType="num">
                                      <p:cBhvr additive="base">
                                        <p:cTn id="15" dur="500" fill="hold"/>
                                        <p:tgtEl>
                                          <p:spTgt spid="13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
                                            <p:txEl>
                                              <p:pRg st="9" end="9"/>
                                            </p:txEl>
                                          </p:spTgt>
                                        </p:tgtEl>
                                        <p:attrNameLst>
                                          <p:attrName>style.visibility</p:attrName>
                                        </p:attrNameLst>
                                      </p:cBhvr>
                                      <p:to>
                                        <p:strVal val="visible"/>
                                      </p:to>
                                    </p:set>
                                    <p:anim calcmode="lin" valueType="num">
                                      <p:cBhvr additive="base">
                                        <p:cTn id="19" dur="500" fill="hold"/>
                                        <p:tgtEl>
                                          <p:spTgt spid="13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5">
                                            <p:txEl>
                                              <p:pRg st="0" end="0"/>
                                            </p:txEl>
                                          </p:spTgt>
                                        </p:tgtEl>
                                        <p:attrNameLst>
                                          <p:attrName>style.visibility</p:attrName>
                                        </p:attrNameLst>
                                      </p:cBhvr>
                                      <p:to>
                                        <p:strVal val="visible"/>
                                      </p:to>
                                    </p:set>
                                    <p:anim calcmode="lin" valueType="num">
                                      <p:cBhvr additive="base">
                                        <p:cTn id="25" dur="500" fill="hold"/>
                                        <p:tgtEl>
                                          <p:spTgt spid="13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5">
                                            <p:txEl>
                                              <p:pRg st="1" end="1"/>
                                            </p:txEl>
                                          </p:spTgt>
                                        </p:tgtEl>
                                        <p:attrNameLst>
                                          <p:attrName>style.visibility</p:attrName>
                                        </p:attrNameLst>
                                      </p:cBhvr>
                                      <p:to>
                                        <p:strVal val="visible"/>
                                      </p:to>
                                    </p:set>
                                    <p:anim calcmode="lin" valueType="num">
                                      <p:cBhvr additive="base">
                                        <p:cTn id="29" dur="500" fill="hold"/>
                                        <p:tgtEl>
                                          <p:spTgt spid="13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5">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5">
                                            <p:txEl>
                                              <p:pRg st="2" end="2"/>
                                            </p:txEl>
                                          </p:spTgt>
                                        </p:tgtEl>
                                        <p:attrNameLst>
                                          <p:attrName>style.visibility</p:attrName>
                                        </p:attrNameLst>
                                      </p:cBhvr>
                                      <p:to>
                                        <p:strVal val="visible"/>
                                      </p:to>
                                    </p:set>
                                    <p:anim calcmode="lin" valueType="num">
                                      <p:cBhvr additive="base">
                                        <p:cTn id="33" dur="500" fill="hold"/>
                                        <p:tgtEl>
                                          <p:spTgt spid="135">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5">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5">
                                            <p:txEl>
                                              <p:pRg st="3" end="3"/>
                                            </p:txEl>
                                          </p:spTgt>
                                        </p:tgtEl>
                                        <p:attrNameLst>
                                          <p:attrName>style.visibility</p:attrName>
                                        </p:attrNameLst>
                                      </p:cBhvr>
                                      <p:to>
                                        <p:strVal val="visible"/>
                                      </p:to>
                                    </p:set>
                                    <p:anim calcmode="lin" valueType="num">
                                      <p:cBhvr additive="base">
                                        <p:cTn id="37" dur="500" fill="hold"/>
                                        <p:tgtEl>
                                          <p:spTgt spid="13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5">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5">
                                            <p:txEl>
                                              <p:pRg st="4" end="4"/>
                                            </p:txEl>
                                          </p:spTgt>
                                        </p:tgtEl>
                                        <p:attrNameLst>
                                          <p:attrName>style.visibility</p:attrName>
                                        </p:attrNameLst>
                                      </p:cBhvr>
                                      <p:to>
                                        <p:strVal val="visible"/>
                                      </p:to>
                                    </p:set>
                                    <p:anim calcmode="lin" valueType="num">
                                      <p:cBhvr additive="base">
                                        <p:cTn id="41" dur="500" fill="hold"/>
                                        <p:tgtEl>
                                          <p:spTgt spid="135">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5">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5">
                                            <p:txEl>
                                              <p:pRg st="5" end="5"/>
                                            </p:txEl>
                                          </p:spTgt>
                                        </p:tgtEl>
                                        <p:attrNameLst>
                                          <p:attrName>style.visibility</p:attrName>
                                        </p:attrNameLst>
                                      </p:cBhvr>
                                      <p:to>
                                        <p:strVal val="visible"/>
                                      </p:to>
                                    </p:set>
                                    <p:anim calcmode="lin" valueType="num">
                                      <p:cBhvr additive="base">
                                        <p:cTn id="45" dur="500" fill="hold"/>
                                        <p:tgtEl>
                                          <p:spTgt spid="135">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5">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5">
                                            <p:txEl>
                                              <p:pRg st="6" end="6"/>
                                            </p:txEl>
                                          </p:spTgt>
                                        </p:tgtEl>
                                        <p:attrNameLst>
                                          <p:attrName>style.visibility</p:attrName>
                                        </p:attrNameLst>
                                      </p:cBhvr>
                                      <p:to>
                                        <p:strVal val="visible"/>
                                      </p:to>
                                    </p:set>
                                    <p:anim calcmode="lin" valueType="num">
                                      <p:cBhvr additive="base">
                                        <p:cTn id="49" dur="500" fill="hold"/>
                                        <p:tgtEl>
                                          <p:spTgt spid="13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5">
                                            <p:txEl>
                                              <p:pRg st="7" end="7"/>
                                            </p:txEl>
                                          </p:spTgt>
                                        </p:tgtEl>
                                        <p:attrNameLst>
                                          <p:attrName>style.visibility</p:attrName>
                                        </p:attrNameLst>
                                      </p:cBhvr>
                                      <p:to>
                                        <p:strVal val="visible"/>
                                      </p:to>
                                    </p:set>
                                    <p:anim calcmode="lin" valueType="num">
                                      <p:cBhvr additive="base">
                                        <p:cTn id="55" dur="500" fill="hold"/>
                                        <p:tgtEl>
                                          <p:spTgt spid="13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5">
                                            <p:txEl>
                                              <p:pRg st="7" end="7"/>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5">
                                            <p:txEl>
                                              <p:pRg st="8" end="8"/>
                                            </p:txEl>
                                          </p:spTgt>
                                        </p:tgtEl>
                                        <p:attrNameLst>
                                          <p:attrName>style.visibility</p:attrName>
                                        </p:attrNameLst>
                                      </p:cBhvr>
                                      <p:to>
                                        <p:strVal val="visible"/>
                                      </p:to>
                                    </p:set>
                                    <p:anim calcmode="lin" valueType="num">
                                      <p:cBhvr additive="base">
                                        <p:cTn id="59" dur="500" fill="hold"/>
                                        <p:tgtEl>
                                          <p:spTgt spid="135">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3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uiExpand="1" build="p"/>
      <p:bldP spid="13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32"/>
        <p:cNvGrpSpPr/>
        <p:nvPr/>
      </p:nvGrpSpPr>
      <p:grpSpPr>
        <a:xfrm>
          <a:off x="0" y="0"/>
          <a:ext cx="0" cy="0"/>
          <a:chOff x="0" y="0"/>
          <a:chExt cx="0" cy="0"/>
        </a:xfrm>
      </p:grpSpPr>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External Security Information Services</a:t>
            </a:r>
            <a:endParaRPr dirty="0"/>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3"/>
          <a:stretch>
            <a:fillRect/>
          </a:stretch>
        </p:blipFill>
        <p:spPr>
          <a:xfrm>
            <a:off x="3775045" y="4057741"/>
            <a:ext cx="1628566" cy="1085710"/>
          </a:xfrm>
          <a:prstGeom prst="rect">
            <a:avLst/>
          </a:prstGeom>
        </p:spPr>
      </p:pic>
      <p:pic>
        <p:nvPicPr>
          <p:cNvPr id="8" name="Picture 4" descr="Customer Stories | Financial Services Information Center | Akamai">
            <a:extLst>
              <a:ext uri="{FF2B5EF4-FFF2-40B4-BE49-F238E27FC236}">
                <a16:creationId xmlns:a16="http://schemas.microsoft.com/office/drawing/2014/main" id="{DB1E6453-944F-E78B-719C-D48CA8512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948" y="2300004"/>
            <a:ext cx="1434940" cy="4774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egnalazione 5 novembre OA Venezia">
            <a:extLst>
              <a:ext uri="{FF2B5EF4-FFF2-40B4-BE49-F238E27FC236}">
                <a16:creationId xmlns:a16="http://schemas.microsoft.com/office/drawing/2014/main" id="{1502F795-5D0E-1EE6-AAF2-222607D583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207" y="2323408"/>
            <a:ext cx="854118" cy="4888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Twitter Logo | Storia e significato dell'emblema del marchio">
            <a:extLst>
              <a:ext uri="{FF2B5EF4-FFF2-40B4-BE49-F238E27FC236}">
                <a16:creationId xmlns:a16="http://schemas.microsoft.com/office/drawing/2014/main" id="{3490EE7A-2ECD-1F39-956B-5E17338D79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16" t="-3638" r="11304" b="-3758"/>
          <a:stretch/>
        </p:blipFill>
        <p:spPr bwMode="auto">
          <a:xfrm>
            <a:off x="3818576" y="2484696"/>
            <a:ext cx="507382" cy="3848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VE">
            <a:extLst>
              <a:ext uri="{FF2B5EF4-FFF2-40B4-BE49-F238E27FC236}">
                <a16:creationId xmlns:a16="http://schemas.microsoft.com/office/drawing/2014/main" id="{4980B519-7C36-C050-4440-37BD2742B9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784" y="2982121"/>
            <a:ext cx="854118" cy="2323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CERTFin - Osservatorio Sicurezza e Frodi Informatiche - ABI Lab">
            <a:extLst>
              <a:ext uri="{FF2B5EF4-FFF2-40B4-BE49-F238E27FC236}">
                <a16:creationId xmlns:a16="http://schemas.microsoft.com/office/drawing/2014/main" id="{80829B8A-D637-FF9E-9C1C-DE6D1C4024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072" t="11651" r="5886" b="13859"/>
          <a:stretch/>
        </p:blipFill>
        <p:spPr bwMode="auto">
          <a:xfrm>
            <a:off x="1536403" y="1687544"/>
            <a:ext cx="1357785" cy="488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ERT-AGID – Computer Emergency Response Team – AGID">
            <a:extLst>
              <a:ext uri="{FF2B5EF4-FFF2-40B4-BE49-F238E27FC236}">
                <a16:creationId xmlns:a16="http://schemas.microsoft.com/office/drawing/2014/main" id="{A3B70B5E-9DD4-EEEC-A517-33CA02D3830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584" t="12798" r="31885" b="21528"/>
          <a:stretch/>
        </p:blipFill>
        <p:spPr bwMode="auto">
          <a:xfrm>
            <a:off x="817575" y="1716608"/>
            <a:ext cx="455268" cy="4688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Dockerized Dependency Check: Building NVD image | by Pavel Mička | ZOOM  Techblog | Medium">
            <a:extLst>
              <a:ext uri="{FF2B5EF4-FFF2-40B4-BE49-F238E27FC236}">
                <a16:creationId xmlns:a16="http://schemas.microsoft.com/office/drawing/2014/main" id="{3CC88DAA-43FB-2255-818B-769E749764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264" y="3415098"/>
            <a:ext cx="1361616" cy="408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Digital Shadows">
            <a:extLst>
              <a:ext uri="{FF2B5EF4-FFF2-40B4-BE49-F238E27FC236}">
                <a16:creationId xmlns:a16="http://schemas.microsoft.com/office/drawing/2014/main" id="{6CAA6068-1912-F125-A45B-419446B9E67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231" t="34842" r="10718" b="32460"/>
          <a:stretch/>
        </p:blipFill>
        <p:spPr bwMode="auto">
          <a:xfrm>
            <a:off x="3149304" y="1843494"/>
            <a:ext cx="1176654" cy="4929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Tenable® - The Cyber Exposure Company">
            <a:extLst>
              <a:ext uri="{FF2B5EF4-FFF2-40B4-BE49-F238E27FC236}">
                <a16:creationId xmlns:a16="http://schemas.microsoft.com/office/drawing/2014/main" id="{4EE9AADD-2723-6200-57CD-C1A0C2F0C6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0391" y="4122421"/>
            <a:ext cx="1787594" cy="3975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kybox® Security - Piattaforma di Security Policy Management">
            <a:extLst>
              <a:ext uri="{FF2B5EF4-FFF2-40B4-BE49-F238E27FC236}">
                <a16:creationId xmlns:a16="http://schemas.microsoft.com/office/drawing/2014/main" id="{ECB46122-AE37-C180-BA02-A95FF690FC0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11" t="32204" r="10654" b="35656"/>
          <a:stretch/>
        </p:blipFill>
        <p:spPr bwMode="auto">
          <a:xfrm>
            <a:off x="2248941" y="2812297"/>
            <a:ext cx="1741276" cy="5079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vanti - NovaNext">
            <a:extLst>
              <a:ext uri="{FF2B5EF4-FFF2-40B4-BE49-F238E27FC236}">
                <a16:creationId xmlns:a16="http://schemas.microsoft.com/office/drawing/2014/main" id="{4E74E885-C6CA-5A12-B2A4-C19474EC10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3120" y="4039330"/>
            <a:ext cx="950484" cy="5069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5" descr="Text&#10;&#10;Description automatically generated">
            <a:extLst>
              <a:ext uri="{FF2B5EF4-FFF2-40B4-BE49-F238E27FC236}">
                <a16:creationId xmlns:a16="http://schemas.microsoft.com/office/drawing/2014/main" id="{F809C016-ED12-5AEF-2598-DAF9C184801C}"/>
              </a:ext>
            </a:extLst>
          </p:cNvPr>
          <p:cNvPicPr>
            <a:picLocks noChangeAspect="1"/>
          </p:cNvPicPr>
          <p:nvPr/>
        </p:nvPicPr>
        <p:blipFill rotWithShape="1">
          <a:blip r:embed="rId15">
            <a:extLst>
              <a:ext uri="{28A0092B-C50C-407E-A947-70E740481C1C}">
                <a14:useLocalDpi xmlns:a14="http://schemas.microsoft.com/office/drawing/2010/main" val="0"/>
              </a:ext>
            </a:extLst>
          </a:blip>
          <a:srcRect t="24789" r="4140" b="28026"/>
          <a:stretch/>
        </p:blipFill>
        <p:spPr>
          <a:xfrm>
            <a:off x="2218718" y="3629235"/>
            <a:ext cx="1801722" cy="289391"/>
          </a:xfrm>
          <a:prstGeom prst="rect">
            <a:avLst/>
          </a:prstGeom>
        </p:spPr>
      </p:pic>
      <p:pic>
        <p:nvPicPr>
          <p:cNvPr id="31" name="Picture 22">
            <a:extLst>
              <a:ext uri="{FF2B5EF4-FFF2-40B4-BE49-F238E27FC236}">
                <a16:creationId xmlns:a16="http://schemas.microsoft.com/office/drawing/2014/main" id="{9BC49021-ABD1-FC95-B7FC-BA639333D3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4084" y="1912834"/>
            <a:ext cx="1458664" cy="500403"/>
          </a:xfrm>
          <a:prstGeom prst="rect">
            <a:avLst/>
          </a:prstGeom>
          <a:noFill/>
          <a:extLst>
            <a:ext uri="{909E8E84-426E-40DD-AFC4-6F175D3DCCD1}">
              <a14:hiddenFill xmlns:a14="http://schemas.microsoft.com/office/drawing/2010/main">
                <a:solidFill>
                  <a:srgbClr val="FFFFFF"/>
                </a:solidFill>
              </a14:hiddenFill>
            </a:ext>
          </a:extLst>
        </p:spPr>
      </p:pic>
      <p:grpSp>
        <p:nvGrpSpPr>
          <p:cNvPr id="128" name="Gruppo 127">
            <a:extLst>
              <a:ext uri="{FF2B5EF4-FFF2-40B4-BE49-F238E27FC236}">
                <a16:creationId xmlns:a16="http://schemas.microsoft.com/office/drawing/2014/main" id="{7D9D1D24-FD24-91C0-30CE-B2076D308D00}"/>
              </a:ext>
            </a:extLst>
          </p:cNvPr>
          <p:cNvGrpSpPr/>
          <p:nvPr/>
        </p:nvGrpSpPr>
        <p:grpSpPr>
          <a:xfrm>
            <a:off x="4454775" y="2732097"/>
            <a:ext cx="1090363" cy="902854"/>
            <a:chOff x="4590947" y="920400"/>
            <a:chExt cx="1090363" cy="902854"/>
          </a:xfrm>
        </p:grpSpPr>
        <p:pic>
          <p:nvPicPr>
            <p:cNvPr id="129" name="Picture 24" descr="Cyber Threat Intelligence Icon, HD Png Download - 800x400 PNG - DLF.PT">
              <a:extLst>
                <a:ext uri="{FF2B5EF4-FFF2-40B4-BE49-F238E27FC236}">
                  <a16:creationId xmlns:a16="http://schemas.microsoft.com/office/drawing/2014/main" id="{49F18E7B-95D3-BE75-7D5E-16D2B20BC8B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82178" y="920400"/>
              <a:ext cx="507901" cy="507901"/>
            </a:xfrm>
            <a:prstGeom prst="rect">
              <a:avLst/>
            </a:prstGeom>
            <a:noFill/>
            <a:extLst>
              <a:ext uri="{909E8E84-426E-40DD-AFC4-6F175D3DCCD1}">
                <a14:hiddenFill xmlns:a14="http://schemas.microsoft.com/office/drawing/2010/main">
                  <a:solidFill>
                    <a:srgbClr val="FFFFFF"/>
                  </a:solidFill>
                </a14:hiddenFill>
              </a:ext>
            </a:extLst>
          </p:spPr>
        </p:pic>
        <p:sp>
          <p:nvSpPr>
            <p:cNvPr id="130" name="CasellaDiTesto 129">
              <a:extLst>
                <a:ext uri="{FF2B5EF4-FFF2-40B4-BE49-F238E27FC236}">
                  <a16:creationId xmlns:a16="http://schemas.microsoft.com/office/drawing/2014/main" id="{C139BE86-4D19-2322-0E89-B8ADD718522C}"/>
                </a:ext>
              </a:extLst>
            </p:cNvPr>
            <p:cNvSpPr txBox="1"/>
            <p:nvPr/>
          </p:nvSpPr>
          <p:spPr>
            <a:xfrm>
              <a:off x="4590947" y="1392367"/>
              <a:ext cx="1090363" cy="430887"/>
            </a:xfrm>
            <a:prstGeom prst="rect">
              <a:avLst/>
            </a:prstGeom>
            <a:noFill/>
          </p:spPr>
          <p:txBody>
            <a:bodyPr wrap="square" rtlCol="0">
              <a:spAutoFit/>
            </a:bodyPr>
            <a:lstStyle/>
            <a:p>
              <a:pPr algn="ctr"/>
              <a:r>
                <a:rPr lang="it-IT" sz="1100" dirty="0"/>
                <a:t>Threat</a:t>
              </a:r>
            </a:p>
            <a:p>
              <a:pPr algn="ctr"/>
              <a:r>
                <a:rPr lang="it-IT" sz="1100" dirty="0"/>
                <a:t>Intelligence</a:t>
              </a:r>
            </a:p>
          </p:txBody>
        </p:sp>
      </p:grpSp>
      <p:pic>
        <p:nvPicPr>
          <p:cNvPr id="131" name="Picture 26" descr="Customizing Rules to Work with ArcSight MITRE Package | CyberRes Marketplace">
            <a:extLst>
              <a:ext uri="{FF2B5EF4-FFF2-40B4-BE49-F238E27FC236}">
                <a16:creationId xmlns:a16="http://schemas.microsoft.com/office/drawing/2014/main" id="{2A15C36D-7724-B355-81A6-0DBC049381B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4686" y="2696623"/>
            <a:ext cx="2341138" cy="69453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8" descr="Cybercrime: in uscita il rapporto Clusit 2020 - Cyber Partners">
            <a:extLst>
              <a:ext uri="{FF2B5EF4-FFF2-40B4-BE49-F238E27FC236}">
                <a16:creationId xmlns:a16="http://schemas.microsoft.com/office/drawing/2014/main" id="{C4884CD7-73B8-74D8-0F0F-7EDDC63711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57710" y="3477481"/>
            <a:ext cx="1432771" cy="660263"/>
          </a:xfrm>
          <a:prstGeom prst="rect">
            <a:avLst/>
          </a:prstGeom>
          <a:solidFill>
            <a:schemeClr val="tx1"/>
          </a:solidFill>
        </p:spPr>
      </p:pic>
      <p:pic>
        <p:nvPicPr>
          <p:cNvPr id="137" name="Picture 30" descr="ENISA Logo — ENISA">
            <a:extLst>
              <a:ext uri="{FF2B5EF4-FFF2-40B4-BE49-F238E27FC236}">
                <a16:creationId xmlns:a16="http://schemas.microsoft.com/office/drawing/2014/main" id="{34560FF5-E8B5-2441-F8CE-B48C843CF93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54486" y="1758609"/>
            <a:ext cx="820212" cy="820212"/>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a:extLst>
              <a:ext uri="{FF2B5EF4-FFF2-40B4-BE49-F238E27FC236}">
                <a16:creationId xmlns:a16="http://schemas.microsoft.com/office/drawing/2014/main" id="{E1F694C5-1863-A2D3-FD18-B82475715A3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14014" y="3674546"/>
            <a:ext cx="1706951" cy="43088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34" descr="OSINT- Open Source Intelligence is utilizing publicaly available  information for investigation… | by Amoghavarsha | Medium">
            <a:extLst>
              <a:ext uri="{FF2B5EF4-FFF2-40B4-BE49-F238E27FC236}">
                <a16:creationId xmlns:a16="http://schemas.microsoft.com/office/drawing/2014/main" id="{62F3840A-F260-D232-3F9F-DC89102D2A8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9449" y="1912834"/>
            <a:ext cx="608404" cy="6084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2" name="Diagramma 141">
            <a:extLst>
              <a:ext uri="{FF2B5EF4-FFF2-40B4-BE49-F238E27FC236}">
                <a16:creationId xmlns:a16="http://schemas.microsoft.com/office/drawing/2014/main" id="{ACE314A0-95B1-0FE6-4F3C-6B201E3208B0}"/>
              </a:ext>
            </a:extLst>
          </p:cNvPr>
          <p:cNvGraphicFramePr/>
          <p:nvPr>
            <p:extLst>
              <p:ext uri="{D42A27DB-BD31-4B8C-83A1-F6EECF244321}">
                <p14:modId xmlns:p14="http://schemas.microsoft.com/office/powerpoint/2010/main" val="247335150"/>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187339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ppt_x"/>
                                          </p:val>
                                        </p:tav>
                                        <p:tav tm="100000">
                                          <p:val>
                                            <p:strVal val="#ppt_x"/>
                                          </p:val>
                                        </p:tav>
                                      </p:tavLst>
                                    </p:anim>
                                    <p:anim calcmode="lin" valueType="num">
                                      <p:cBhvr additive="base">
                                        <p:cTn id="28" dur="500" fill="hold"/>
                                        <p:tgtEl>
                                          <p:spTgt spid="13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8"/>
                                        </p:tgtEl>
                                        <p:attrNameLst>
                                          <p:attrName>style.visibility</p:attrName>
                                        </p:attrNameLst>
                                      </p:cBhvr>
                                      <p:to>
                                        <p:strVal val="visible"/>
                                      </p:to>
                                    </p:set>
                                    <p:anim calcmode="lin" valueType="num">
                                      <p:cBhvr additive="base">
                                        <p:cTn id="31" dur="500" fill="hold"/>
                                        <p:tgtEl>
                                          <p:spTgt spid="128"/>
                                        </p:tgtEl>
                                        <p:attrNameLst>
                                          <p:attrName>ppt_x</p:attrName>
                                        </p:attrNameLst>
                                      </p:cBhvr>
                                      <p:tavLst>
                                        <p:tav tm="0">
                                          <p:val>
                                            <p:strVal val="#ppt_x"/>
                                          </p:val>
                                        </p:tav>
                                        <p:tav tm="100000">
                                          <p:val>
                                            <p:strVal val="#ppt_x"/>
                                          </p:val>
                                        </p:tav>
                                      </p:tavLst>
                                    </p:anim>
                                    <p:anim calcmode="lin" valueType="num">
                                      <p:cBhvr additive="base">
                                        <p:cTn id="32"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anim calcmode="lin" valueType="num">
                                      <p:cBhvr additive="base">
                                        <p:cTn id="45" dur="500" fill="hold"/>
                                        <p:tgtEl>
                                          <p:spTgt spid="139"/>
                                        </p:tgtEl>
                                        <p:attrNameLst>
                                          <p:attrName>ppt_x</p:attrName>
                                        </p:attrNameLst>
                                      </p:cBhvr>
                                      <p:tavLst>
                                        <p:tav tm="0">
                                          <p:val>
                                            <p:strVal val="#ppt_x"/>
                                          </p:val>
                                        </p:tav>
                                        <p:tav tm="100000">
                                          <p:val>
                                            <p:strVal val="#ppt_x"/>
                                          </p:val>
                                        </p:tav>
                                      </p:tavLst>
                                    </p:anim>
                                    <p:anim calcmode="lin" valueType="num">
                                      <p:cBhvr additive="base">
                                        <p:cTn id="46" dur="500" fill="hold"/>
                                        <p:tgtEl>
                                          <p:spTgt spid="13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7"/>
                                        </p:tgtEl>
                                        <p:attrNameLst>
                                          <p:attrName>style.visibility</p:attrName>
                                        </p:attrNameLst>
                                      </p:cBhvr>
                                      <p:to>
                                        <p:strVal val="visible"/>
                                      </p:to>
                                    </p:set>
                                    <p:anim calcmode="lin" valueType="num">
                                      <p:cBhvr additive="base">
                                        <p:cTn id="49" dur="500" fill="hold"/>
                                        <p:tgtEl>
                                          <p:spTgt spid="137"/>
                                        </p:tgtEl>
                                        <p:attrNameLst>
                                          <p:attrName>ppt_x</p:attrName>
                                        </p:attrNameLst>
                                      </p:cBhvr>
                                      <p:tavLst>
                                        <p:tav tm="0">
                                          <p:val>
                                            <p:strVal val="#ppt_x"/>
                                          </p:val>
                                        </p:tav>
                                        <p:tav tm="100000">
                                          <p:val>
                                            <p:strVal val="#ppt_x"/>
                                          </p:val>
                                        </p:tav>
                                      </p:tavLst>
                                    </p:anim>
                                    <p:anim calcmode="lin" valueType="num">
                                      <p:cBhvr additive="base">
                                        <p:cTn id="50" dur="500" fill="hold"/>
                                        <p:tgtEl>
                                          <p:spTgt spid="13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38"/>
                                        </p:tgtEl>
                                        <p:attrNameLst>
                                          <p:attrName>style.visibility</p:attrName>
                                        </p:attrNameLst>
                                      </p:cBhvr>
                                      <p:to>
                                        <p:strVal val="visible"/>
                                      </p:to>
                                    </p:set>
                                    <p:anim calcmode="lin" valueType="num">
                                      <p:cBhvr additive="base">
                                        <p:cTn id="73" dur="500" fill="hold"/>
                                        <p:tgtEl>
                                          <p:spTgt spid="138"/>
                                        </p:tgtEl>
                                        <p:attrNameLst>
                                          <p:attrName>ppt_x</p:attrName>
                                        </p:attrNameLst>
                                      </p:cBhvr>
                                      <p:tavLst>
                                        <p:tav tm="0">
                                          <p:val>
                                            <p:strVal val="#ppt_x"/>
                                          </p:val>
                                        </p:tav>
                                        <p:tav tm="100000">
                                          <p:val>
                                            <p:strVal val="#ppt_x"/>
                                          </p:val>
                                        </p:tav>
                                      </p:tavLst>
                                    </p:anim>
                                    <p:anim calcmode="lin" valueType="num">
                                      <p:cBhvr additive="base">
                                        <p:cTn id="74" dur="500" fill="hold"/>
                                        <p:tgtEl>
                                          <p:spTgt spid="138"/>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32"/>
                                        </p:tgtEl>
                                        <p:attrNameLst>
                                          <p:attrName>style.visibility</p:attrName>
                                        </p:attrNameLst>
                                      </p:cBhvr>
                                      <p:to>
                                        <p:strVal val="visible"/>
                                      </p:to>
                                    </p:set>
                                    <p:anim calcmode="lin" valueType="num">
                                      <p:cBhvr additive="base">
                                        <p:cTn id="77" dur="500" fill="hold"/>
                                        <p:tgtEl>
                                          <p:spTgt spid="132"/>
                                        </p:tgtEl>
                                        <p:attrNameLst>
                                          <p:attrName>ppt_x</p:attrName>
                                        </p:attrNameLst>
                                      </p:cBhvr>
                                      <p:tavLst>
                                        <p:tav tm="0">
                                          <p:val>
                                            <p:strVal val="#ppt_x"/>
                                          </p:val>
                                        </p:tav>
                                        <p:tav tm="100000">
                                          <p:val>
                                            <p:strVal val="#ppt_x"/>
                                          </p:val>
                                        </p:tav>
                                      </p:tavLst>
                                    </p:anim>
                                    <p:anim calcmode="lin" valueType="num">
                                      <p:cBhvr additive="base">
                                        <p:cTn id="78" dur="500" fill="hold"/>
                                        <p:tgtEl>
                                          <p:spTgt spid="132"/>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pPr>
              <a:spcBef>
                <a:spcPts val="0"/>
              </a:spcBef>
            </a:pPr>
            <a:r>
              <a:rPr lang="it-IT" sz="2000" b="1" dirty="0"/>
              <a:t>The </a:t>
            </a:r>
            <a:r>
              <a:rPr lang="it-IT" sz="2000" b="1" dirty="0" err="1"/>
              <a:t>problem</a:t>
            </a:r>
            <a:r>
              <a:rPr lang="it-IT" sz="2000" dirty="0"/>
              <a:t>:</a:t>
            </a:r>
          </a:p>
          <a:p>
            <a:pPr lvl="1"/>
            <a:r>
              <a:rPr lang="it-IT" sz="2000" dirty="0" err="1"/>
              <a:t>Normal</a:t>
            </a:r>
            <a:r>
              <a:rPr lang="it-IT" sz="2000" dirty="0"/>
              <a:t> updates are </a:t>
            </a:r>
            <a:r>
              <a:rPr lang="it-IT" sz="2000" dirty="0" err="1"/>
              <a:t>usually</a:t>
            </a:r>
            <a:r>
              <a:rPr lang="it-IT" sz="2000" dirty="0"/>
              <a:t> </a:t>
            </a:r>
            <a:r>
              <a:rPr lang="it-IT" sz="2000" dirty="0" err="1"/>
              <a:t>done</a:t>
            </a:r>
            <a:r>
              <a:rPr lang="it-IT" sz="2000" dirty="0"/>
              <a:t> downloading the </a:t>
            </a:r>
            <a:r>
              <a:rPr lang="it-IT" sz="2000" b="1" dirty="0" err="1">
                <a:effectLst>
                  <a:outerShdw blurRad="38100" dist="38100" dir="2700000" algn="tl">
                    <a:srgbClr val="000000">
                      <a:alpha val="43137"/>
                    </a:srgbClr>
                  </a:outerShdw>
                </a:effectLst>
              </a:rPr>
              <a:t>entire</a:t>
            </a:r>
            <a:r>
              <a:rPr lang="it-IT" sz="2000" b="1" dirty="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archive</a:t>
            </a:r>
            <a:r>
              <a:rPr lang="it-IT" sz="2000" b="1" dirty="0">
                <a:effectLst>
                  <a:outerShdw blurRad="38100" dist="38100" dir="2700000" algn="tl">
                    <a:srgbClr val="000000">
                      <a:alpha val="43137"/>
                    </a:srgbClr>
                  </a:outerShdw>
                </a:effectLst>
              </a:rPr>
              <a:t> with </a:t>
            </a:r>
            <a:r>
              <a:rPr lang="it-IT" sz="2000" b="1" dirty="0" err="1">
                <a:effectLst>
                  <a:outerShdw blurRad="38100" dist="38100" dir="2700000" algn="tl">
                    <a:srgbClr val="000000">
                      <a:alpha val="43137"/>
                    </a:srgbClr>
                  </a:outerShdw>
                </a:effectLst>
              </a:rPr>
              <a:t>different</a:t>
            </a:r>
            <a:r>
              <a:rPr lang="it-IT" sz="2000" b="1" dirty="0">
                <a:effectLst>
                  <a:outerShdw blurRad="38100" dist="38100" dir="2700000" algn="tl">
                    <a:srgbClr val="000000">
                      <a:alpha val="43137"/>
                    </a:srgbClr>
                  </a:outerShdw>
                </a:effectLst>
              </a:rPr>
              <a:t> frequencies </a:t>
            </a:r>
            <a:r>
              <a:rPr lang="it-IT" sz="2000" dirty="0" err="1"/>
              <a:t>between</a:t>
            </a:r>
            <a:r>
              <a:rPr lang="it-IT" sz="2000" dirty="0"/>
              <a:t> the flows</a:t>
            </a:r>
          </a:p>
          <a:p>
            <a:pPr lvl="1"/>
            <a:r>
              <a:rPr lang="it-IT" sz="2000" dirty="0" err="1"/>
              <a:t>There’s</a:t>
            </a:r>
            <a:r>
              <a:rPr lang="it-IT" sz="2000" dirty="0"/>
              <a:t> the </a:t>
            </a:r>
            <a:r>
              <a:rPr lang="it-IT" sz="2000" dirty="0" err="1"/>
              <a:t>problem</a:t>
            </a:r>
            <a:r>
              <a:rPr lang="it-IT" sz="2000" dirty="0"/>
              <a:t> to </a:t>
            </a:r>
            <a:r>
              <a:rPr lang="it-IT" sz="2000" dirty="0" err="1"/>
              <a:t>always</a:t>
            </a:r>
            <a:r>
              <a:rPr lang="it-IT" sz="2000" dirty="0"/>
              <a:t> </a:t>
            </a:r>
            <a:r>
              <a:rPr lang="it-IT" sz="2000" b="1" dirty="0" err="1">
                <a:effectLst>
                  <a:outerShdw blurRad="38100" dist="38100" dir="2700000" algn="tl">
                    <a:srgbClr val="000000">
                      <a:alpha val="43137"/>
                    </a:srgbClr>
                  </a:outerShdw>
                </a:effectLst>
              </a:rPr>
              <a:t>find</a:t>
            </a:r>
            <a:r>
              <a:rPr lang="it-IT" sz="2000" b="1" dirty="0">
                <a:effectLst>
                  <a:outerShdw blurRad="38100" dist="38100" dir="2700000" algn="tl">
                    <a:srgbClr val="000000">
                      <a:alpha val="43137"/>
                    </a:srgbClr>
                  </a:outerShdw>
                </a:effectLst>
              </a:rPr>
              <a:t> the last update </a:t>
            </a:r>
            <a:r>
              <a:rPr lang="it-IT" sz="2000" b="1" dirty="0" err="1">
                <a:effectLst>
                  <a:outerShdw blurRad="38100" dist="38100" dir="2700000" algn="tl">
                    <a:srgbClr val="000000">
                      <a:alpha val="43137"/>
                    </a:srgbClr>
                  </a:outerShdw>
                </a:effectLst>
              </a:rPr>
              <a:t>version</a:t>
            </a:r>
            <a:endParaRPr lang="it-IT" sz="2000" b="1" dirty="0">
              <a:effectLst>
                <a:outerShdw blurRad="38100" dist="38100" dir="2700000" algn="tl">
                  <a:srgbClr val="000000">
                    <a:alpha val="43137"/>
                  </a:srgbClr>
                </a:outerShdw>
              </a:effectLst>
            </a:endParaRPr>
          </a:p>
          <a:p>
            <a:r>
              <a:rPr lang="it-IT" sz="2000" b="1" dirty="0"/>
              <a:t>The </a:t>
            </a:r>
            <a:r>
              <a:rPr lang="it-IT" sz="2000" b="1" dirty="0" err="1"/>
              <a:t>solution</a:t>
            </a:r>
            <a:r>
              <a:rPr lang="it-IT" sz="2000" b="1" dirty="0"/>
              <a:t> </a:t>
            </a:r>
            <a:r>
              <a:rPr lang="it-IT" sz="2000" b="1" dirty="0" err="1"/>
              <a:t>we</a:t>
            </a:r>
            <a:r>
              <a:rPr lang="it-IT" sz="2000" b="1" dirty="0"/>
              <a:t> </a:t>
            </a:r>
            <a:r>
              <a:rPr lang="it-IT" sz="2000" b="1" dirty="0" err="1"/>
              <a:t>implemented</a:t>
            </a:r>
            <a:r>
              <a:rPr lang="it-IT" sz="2000" b="1" dirty="0"/>
              <a:t> in Splunk</a:t>
            </a:r>
            <a:r>
              <a:rPr lang="it-IT" sz="2000" dirty="0"/>
              <a:t>:</a:t>
            </a:r>
          </a:p>
          <a:p>
            <a:pPr lvl="1"/>
            <a:r>
              <a:rPr lang="it-IT" sz="2000" dirty="0"/>
              <a:t>A </a:t>
            </a:r>
            <a:r>
              <a:rPr lang="it-IT" sz="2000" b="1" dirty="0">
                <a:effectLst>
                  <a:outerShdw blurRad="38100" dist="38100" dir="2700000" algn="tl">
                    <a:srgbClr val="000000">
                      <a:alpha val="43137"/>
                    </a:srgbClr>
                  </a:outerShdw>
                </a:effectLst>
              </a:rPr>
              <a:t>macro</a:t>
            </a:r>
            <a:r>
              <a:rPr lang="it-IT" sz="2000" dirty="0"/>
              <a:t> </a:t>
            </a:r>
            <a:r>
              <a:rPr lang="it-IT" sz="2000" dirty="0" err="1"/>
              <a:t>that</a:t>
            </a:r>
            <a:r>
              <a:rPr lang="it-IT" sz="2000" dirty="0"/>
              <a:t> </a:t>
            </a:r>
            <a:r>
              <a:rPr lang="it-IT" sz="2000" dirty="0" err="1"/>
              <a:t>always</a:t>
            </a:r>
            <a:r>
              <a:rPr lang="it-IT" sz="2000" dirty="0"/>
              <a:t> </a:t>
            </a:r>
            <a:r>
              <a:rPr lang="it-IT" sz="2000" dirty="0" err="1"/>
              <a:t>extract</a:t>
            </a:r>
            <a:r>
              <a:rPr lang="it-IT" sz="2000" dirty="0"/>
              <a:t> the last </a:t>
            </a:r>
            <a:r>
              <a:rPr lang="it-IT" sz="2000" dirty="0" err="1"/>
              <a:t>version</a:t>
            </a:r>
            <a:r>
              <a:rPr lang="it-IT" sz="2000" dirty="0"/>
              <a:t> of an update </a:t>
            </a:r>
            <a:r>
              <a:rPr lang="it-IT" sz="2000" dirty="0" err="1"/>
              <a:t>not</a:t>
            </a:r>
            <a:r>
              <a:rPr lang="it-IT" sz="2000" dirty="0"/>
              <a:t> </a:t>
            </a:r>
            <a:r>
              <a:rPr lang="it-IT" sz="2000" dirty="0" err="1"/>
              <a:t>depending</a:t>
            </a:r>
            <a:r>
              <a:rPr lang="it-IT" sz="2000" dirty="0"/>
              <a:t> on the update frequency</a:t>
            </a:r>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Data Updates</a:t>
            </a: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3"/>
          <a:stretch>
            <a:fillRect/>
          </a:stretch>
        </p:blipFill>
        <p:spPr>
          <a:xfrm>
            <a:off x="7448783" y="4057790"/>
            <a:ext cx="1628566" cy="1085710"/>
          </a:xfrm>
          <a:prstGeom prst="rect">
            <a:avLst/>
          </a:prstGeom>
        </p:spPr>
      </p:pic>
      <p:graphicFrame>
        <p:nvGraphicFramePr>
          <p:cNvPr id="9" name="Diagramma 8">
            <a:extLst>
              <a:ext uri="{FF2B5EF4-FFF2-40B4-BE49-F238E27FC236}">
                <a16:creationId xmlns:a16="http://schemas.microsoft.com/office/drawing/2014/main" id="{A5C0E0A6-A0E8-3E7A-E55C-29C0ADEA578F}"/>
              </a:ext>
            </a:extLst>
          </p:cNvPr>
          <p:cNvGraphicFramePr/>
          <p:nvPr>
            <p:extLst>
              <p:ext uri="{D42A27DB-BD31-4B8C-83A1-F6EECF244321}">
                <p14:modId xmlns:p14="http://schemas.microsoft.com/office/powerpoint/2010/main" val="1314550604"/>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194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anim calcmode="lin" valueType="num">
                                      <p:cBhvr additive="base">
                                        <p:cTn id="11"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anim calcmode="lin" valueType="num">
                                      <p:cBhvr additive="base">
                                        <p:cTn id="15"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3">
                                            <p:txEl>
                                              <p:pRg st="3" end="3"/>
                                            </p:txEl>
                                          </p:spTgt>
                                        </p:tgtEl>
                                        <p:attrNameLst>
                                          <p:attrName>style.visibility</p:attrName>
                                        </p:attrNameLst>
                                      </p:cBhvr>
                                      <p:to>
                                        <p:strVal val="visible"/>
                                      </p:to>
                                    </p:set>
                                    <p:anim calcmode="lin" valueType="num">
                                      <p:cBhvr additive="base">
                                        <p:cTn id="21"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3">
                                            <p:txEl>
                                              <p:pRg st="4" end="4"/>
                                            </p:txEl>
                                          </p:spTgt>
                                        </p:tgtEl>
                                        <p:attrNameLst>
                                          <p:attrName>style.visibility</p:attrName>
                                        </p:attrNameLst>
                                      </p:cBhvr>
                                      <p:to>
                                        <p:strVal val="visible"/>
                                      </p:to>
                                    </p:set>
                                    <p:anim calcmode="lin" valueType="num">
                                      <p:cBhvr additive="base">
                                        <p:cTn id="25"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pPr>
              <a:spcBef>
                <a:spcPts val="0"/>
              </a:spcBef>
            </a:pPr>
            <a:r>
              <a:rPr lang="it-IT" sz="2000" dirty="0" err="1"/>
              <a:t>cp_sam</a:t>
            </a:r>
            <a:r>
              <a:rPr lang="it-IT" sz="2000" dirty="0"/>
              <a:t>($</a:t>
            </a:r>
            <a:r>
              <a:rPr lang="it-IT" sz="2000" dirty="0" err="1"/>
              <a:t>eventtype</a:t>
            </a:r>
            <a:r>
              <a:rPr lang="it-IT" sz="2000" dirty="0"/>
              <a:t>$)</a:t>
            </a:r>
          </a:p>
          <a:p>
            <a:pPr>
              <a:spcBef>
                <a:spcPts val="0"/>
              </a:spcBef>
            </a:pPr>
            <a:endParaRPr lang="it-IT" sz="2000" dirty="0"/>
          </a:p>
          <a:p>
            <a:pPr>
              <a:spcBef>
                <a:spcPts val="0"/>
              </a:spcBef>
            </a:pPr>
            <a:r>
              <a:rPr lang="en-US" sz="2000" dirty="0" err="1"/>
              <a:t>eventtype</a:t>
            </a:r>
            <a:r>
              <a:rPr lang="en-US" sz="2000" dirty="0"/>
              <a:t>="$</a:t>
            </a:r>
            <a:r>
              <a:rPr lang="en-US" sz="2000" dirty="0" err="1"/>
              <a:t>eventtype</a:t>
            </a:r>
            <a:r>
              <a:rPr lang="en-US" sz="2000" dirty="0"/>
              <a:t>$" [ </a:t>
            </a:r>
            <a:br>
              <a:rPr lang="en-US" sz="2000" dirty="0"/>
            </a:br>
            <a:r>
              <a:rPr lang="en-US" sz="2000" dirty="0"/>
              <a:t>   | metasearch </a:t>
            </a:r>
            <a:r>
              <a:rPr lang="en-US" sz="2000" dirty="0" err="1"/>
              <a:t>eventtype</a:t>
            </a:r>
            <a:r>
              <a:rPr lang="en-US" sz="2000" dirty="0"/>
              <a:t>="$</a:t>
            </a:r>
            <a:r>
              <a:rPr lang="en-US" sz="2000" dirty="0" err="1"/>
              <a:t>eventtype</a:t>
            </a:r>
            <a:r>
              <a:rPr lang="en-US" sz="2000" dirty="0"/>
              <a:t>$" latest=now </a:t>
            </a:r>
            <a:br>
              <a:rPr lang="en-US" sz="2000" dirty="0"/>
            </a:br>
            <a:r>
              <a:rPr lang="en-US" sz="2000" dirty="0"/>
              <a:t>   | head 1 </a:t>
            </a:r>
            <a:br>
              <a:rPr lang="en-US" sz="2000" dirty="0"/>
            </a:br>
            <a:r>
              <a:rPr lang="en-US" sz="2000" dirty="0"/>
              <a:t>   | eval earliest=</a:t>
            </a:r>
            <a:r>
              <a:rPr lang="en-US" sz="2000" dirty="0" err="1"/>
              <a:t>relative_time</a:t>
            </a:r>
            <a:r>
              <a:rPr lang="en-US" sz="2000" dirty="0"/>
              <a:t>(_time,"-1h"), latest=</a:t>
            </a:r>
            <a:r>
              <a:rPr lang="en-US" sz="2000" dirty="0" err="1"/>
              <a:t>relative_time</a:t>
            </a:r>
            <a:r>
              <a:rPr lang="en-US" sz="2000" dirty="0"/>
              <a:t>(_time,"1h") </a:t>
            </a:r>
            <a:br>
              <a:rPr lang="en-US" sz="2000" dirty="0"/>
            </a:br>
            <a:r>
              <a:rPr lang="en-US" sz="2000" dirty="0"/>
              <a:t>   | fields earliest latest </a:t>
            </a:r>
            <a:br>
              <a:rPr lang="en-US" sz="2000" dirty="0"/>
            </a:br>
            <a:r>
              <a:rPr lang="en-US" sz="2000" dirty="0"/>
              <a:t>   ]</a:t>
            </a:r>
            <a:endParaRPr lang="it-IT" sz="2000"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Data Updates: the </a:t>
            </a:r>
            <a:r>
              <a:rPr lang="it-IT" dirty="0" err="1"/>
              <a:t>solution</a:t>
            </a:r>
            <a:endParaRPr lang="it-IT" dirty="0"/>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3"/>
          <a:stretch>
            <a:fillRect/>
          </a:stretch>
        </p:blipFill>
        <p:spPr>
          <a:xfrm>
            <a:off x="7448783" y="4057790"/>
            <a:ext cx="1628566" cy="1085710"/>
          </a:xfrm>
          <a:prstGeom prst="rect">
            <a:avLst/>
          </a:prstGeom>
        </p:spPr>
      </p:pic>
      <p:sp>
        <p:nvSpPr>
          <p:cNvPr id="4" name="Rettangolo 3">
            <a:extLst>
              <a:ext uri="{FF2B5EF4-FFF2-40B4-BE49-F238E27FC236}">
                <a16:creationId xmlns:a16="http://schemas.microsoft.com/office/drawing/2014/main" id="{5B12DC58-7F66-6C1A-95D0-E54B171FA8BD}"/>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graphicFrame>
        <p:nvGraphicFramePr>
          <p:cNvPr id="7" name="Diagramma 6">
            <a:extLst>
              <a:ext uri="{FF2B5EF4-FFF2-40B4-BE49-F238E27FC236}">
                <a16:creationId xmlns:a16="http://schemas.microsoft.com/office/drawing/2014/main" id="{61D4B458-340B-128E-9C5A-7A10D86BA06B}"/>
              </a:ext>
            </a:extLst>
          </p:cNvPr>
          <p:cNvGraphicFramePr/>
          <p:nvPr>
            <p:extLst>
              <p:ext uri="{D42A27DB-BD31-4B8C-83A1-F6EECF244321}">
                <p14:modId xmlns:p14="http://schemas.microsoft.com/office/powerpoint/2010/main" val="106375094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39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
                                            <p:txEl>
                                              <p:pRg st="2" end="2"/>
                                            </p:txEl>
                                          </p:spTgt>
                                        </p:tgtEl>
                                        <p:attrNameLst>
                                          <p:attrName>style.visibility</p:attrName>
                                        </p:attrNameLst>
                                      </p:cBhvr>
                                      <p:to>
                                        <p:strVal val="visible"/>
                                      </p:to>
                                    </p:set>
                                    <p:anim calcmode="lin" valueType="num">
                                      <p:cBhvr additive="base">
                                        <p:cTn id="13"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0C3F003E-1AB7-9DC4-AC6E-52462A1959A5}"/>
              </a:ext>
            </a:extLst>
          </p:cNvPr>
          <p:cNvGraphicFramePr/>
          <p:nvPr>
            <p:extLst>
              <p:ext uri="{D42A27DB-BD31-4B8C-83A1-F6EECF244321}">
                <p14:modId xmlns:p14="http://schemas.microsoft.com/office/powerpoint/2010/main" val="3737249528"/>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pPr>
              <a:spcBef>
                <a:spcPts val="0"/>
              </a:spcBef>
            </a:pPr>
            <a:r>
              <a:rPr lang="it-IT" sz="2000" dirty="0" err="1"/>
              <a:t>Define</a:t>
            </a:r>
            <a:r>
              <a:rPr lang="it-IT" sz="2000" dirty="0"/>
              <a:t> a </a:t>
            </a:r>
            <a:r>
              <a:rPr lang="it-IT" sz="2000" b="1" dirty="0">
                <a:effectLst>
                  <a:outerShdw blurRad="38100" dist="38100" dir="2700000" algn="tl">
                    <a:srgbClr val="000000">
                      <a:alpha val="43137"/>
                    </a:srgbClr>
                  </a:outerShdw>
                </a:effectLst>
              </a:rPr>
              <a:t>Record Layout </a:t>
            </a:r>
            <a:r>
              <a:rPr lang="it-IT" sz="2000" dirty="0"/>
              <a:t>(field names) for </a:t>
            </a:r>
            <a:r>
              <a:rPr lang="it-IT" sz="2000" dirty="0" err="1"/>
              <a:t>each</a:t>
            </a:r>
            <a:r>
              <a:rPr lang="it-IT" sz="2000" dirty="0"/>
              <a:t> </a:t>
            </a:r>
            <a:r>
              <a:rPr lang="it-IT" sz="2000" dirty="0" err="1"/>
              <a:t>Holos</a:t>
            </a:r>
            <a:r>
              <a:rPr lang="it-IT" sz="2000" dirty="0"/>
              <a:t> </a:t>
            </a:r>
            <a:r>
              <a:rPr lang="it-IT" sz="2000" dirty="0" err="1"/>
              <a:t>archive</a:t>
            </a:r>
            <a:endParaRPr lang="it-IT" sz="2000" dirty="0"/>
          </a:p>
          <a:p>
            <a:pPr>
              <a:spcBef>
                <a:spcPts val="0"/>
              </a:spcBef>
            </a:pPr>
            <a:r>
              <a:rPr lang="it-IT" sz="2000" b="1" dirty="0" err="1">
                <a:effectLst>
                  <a:outerShdw blurRad="38100" dist="38100" dir="2700000" algn="tl">
                    <a:srgbClr val="000000">
                      <a:alpha val="43137"/>
                    </a:srgbClr>
                  </a:outerShdw>
                </a:effectLst>
              </a:rPr>
              <a:t>Analyze</a:t>
            </a:r>
            <a:r>
              <a:rPr lang="it-IT" sz="2000" dirty="0"/>
              <a:t> the information of </a:t>
            </a:r>
            <a:r>
              <a:rPr lang="it-IT" sz="2000" dirty="0" err="1"/>
              <a:t>each</a:t>
            </a:r>
            <a:r>
              <a:rPr lang="it-IT" sz="2000" dirty="0"/>
              <a:t> new Data Flows</a:t>
            </a:r>
          </a:p>
          <a:p>
            <a:pPr>
              <a:spcBef>
                <a:spcPts val="0"/>
              </a:spcBef>
            </a:pPr>
            <a:r>
              <a:rPr lang="it-IT" sz="2000" dirty="0" err="1"/>
              <a:t>Define</a:t>
            </a:r>
            <a:r>
              <a:rPr lang="it-IT" sz="2000" dirty="0"/>
              <a:t>, on paper, the </a:t>
            </a:r>
            <a:r>
              <a:rPr lang="it-IT" sz="2000" b="1" dirty="0">
                <a:effectLst>
                  <a:outerShdw blurRad="38100" dist="38100" dir="2700000" algn="tl">
                    <a:srgbClr val="000000">
                      <a:alpha val="43137"/>
                    </a:srgbClr>
                  </a:outerShdw>
                </a:effectLst>
              </a:rPr>
              <a:t>field </a:t>
            </a:r>
            <a:r>
              <a:rPr lang="it-IT" sz="2000" b="1" dirty="0" err="1">
                <a:effectLst>
                  <a:outerShdw blurRad="38100" dist="38100" dir="2700000" algn="tl">
                    <a:srgbClr val="000000">
                      <a:alpha val="43137"/>
                    </a:srgbClr>
                  </a:outerShdw>
                </a:effectLst>
              </a:rPr>
              <a:t>renames</a:t>
            </a:r>
            <a:r>
              <a:rPr lang="it-IT" sz="2000" dirty="0"/>
              <a:t>, to </a:t>
            </a:r>
            <a:r>
              <a:rPr lang="it-IT" sz="2000" dirty="0" err="1"/>
              <a:t>align</a:t>
            </a:r>
            <a:r>
              <a:rPr lang="it-IT" sz="2000" dirty="0"/>
              <a:t> the new Data Flows to the </a:t>
            </a:r>
            <a:r>
              <a:rPr lang="it-IT" sz="2000" dirty="0" err="1"/>
              <a:t>Holos</a:t>
            </a:r>
            <a:r>
              <a:rPr lang="it-IT" sz="2000" dirty="0"/>
              <a:t> Record Layout, e.g.:</a:t>
            </a:r>
          </a:p>
          <a:p>
            <a:pPr lvl="1"/>
            <a:r>
              <a:rPr lang="it-IT" sz="1400" dirty="0"/>
              <a:t>CD_ASSET ASNEW </a:t>
            </a:r>
            <a:r>
              <a:rPr lang="it-IT" sz="1400" dirty="0" err="1"/>
              <a:t>asset_code</a:t>
            </a:r>
            <a:endParaRPr lang="it-IT" sz="1400" dirty="0"/>
          </a:p>
          <a:p>
            <a:pPr lvl="1"/>
            <a:r>
              <a:rPr lang="it-IT" sz="1400" dirty="0"/>
              <a:t>CD_ASSET_INCORPORATING ASNEW </a:t>
            </a:r>
            <a:r>
              <a:rPr lang="it-IT" sz="1400" dirty="0" err="1"/>
              <a:t>incorporating_asset_code</a:t>
            </a:r>
            <a:endParaRPr lang="it-IT" sz="1400" dirty="0"/>
          </a:p>
          <a:p>
            <a:pPr lvl="1"/>
            <a:r>
              <a:rPr lang="it-IT" sz="1400" dirty="0"/>
              <a:t>ABI ASNEW </a:t>
            </a:r>
            <a:r>
              <a:rPr lang="it-IT" sz="1400" dirty="0" err="1"/>
              <a:t>abi_code</a:t>
            </a:r>
            <a:endParaRPr lang="it-IT" sz="1400"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Data </a:t>
            </a:r>
            <a:r>
              <a:rPr lang="it-IT" dirty="0" err="1"/>
              <a:t>Normalization</a:t>
            </a:r>
            <a:r>
              <a:rPr lang="it-IT" dirty="0"/>
              <a:t> (1/2)</a:t>
            </a: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8"/>
          <a:stretch>
            <a:fillRect/>
          </a:stretch>
        </p:blipFill>
        <p:spPr>
          <a:xfrm>
            <a:off x="7448783" y="4057790"/>
            <a:ext cx="1628566" cy="1085710"/>
          </a:xfrm>
          <a:prstGeom prst="rect">
            <a:avLst/>
          </a:prstGeom>
        </p:spPr>
      </p:pic>
    </p:spTree>
    <p:extLst>
      <p:ext uri="{BB962C8B-B14F-4D97-AF65-F5344CB8AC3E}">
        <p14:creationId xmlns:p14="http://schemas.microsoft.com/office/powerpoint/2010/main" val="18032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
                                            <p:txEl>
                                              <p:pRg st="1" end="1"/>
                                            </p:txEl>
                                          </p:spTgt>
                                        </p:tgtEl>
                                        <p:attrNameLst>
                                          <p:attrName>style.visibility</p:attrName>
                                        </p:attrNameLst>
                                      </p:cBhvr>
                                      <p:to>
                                        <p:strVal val="visible"/>
                                      </p:to>
                                    </p:set>
                                    <p:anim calcmode="lin" valueType="num">
                                      <p:cBhvr additive="base">
                                        <p:cTn id="13"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
                                            <p:txEl>
                                              <p:pRg st="2" end="2"/>
                                            </p:txEl>
                                          </p:spTgt>
                                        </p:tgtEl>
                                        <p:attrNameLst>
                                          <p:attrName>style.visibility</p:attrName>
                                        </p:attrNameLst>
                                      </p:cBhvr>
                                      <p:to>
                                        <p:strVal val="visible"/>
                                      </p:to>
                                    </p:set>
                                    <p:anim calcmode="lin" valueType="num">
                                      <p:cBhvr additive="base">
                                        <p:cTn id="19"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3">
                                            <p:txEl>
                                              <p:pRg st="3" end="3"/>
                                            </p:txEl>
                                          </p:spTgt>
                                        </p:tgtEl>
                                        <p:attrNameLst>
                                          <p:attrName>style.visibility</p:attrName>
                                        </p:attrNameLst>
                                      </p:cBhvr>
                                      <p:to>
                                        <p:strVal val="visible"/>
                                      </p:to>
                                    </p:set>
                                    <p:anim calcmode="lin" valueType="num">
                                      <p:cBhvr additive="base">
                                        <p:cTn id="23"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3">
                                            <p:txEl>
                                              <p:pRg st="4" end="4"/>
                                            </p:txEl>
                                          </p:spTgt>
                                        </p:tgtEl>
                                        <p:attrNameLst>
                                          <p:attrName>style.visibility</p:attrName>
                                        </p:attrNameLst>
                                      </p:cBhvr>
                                      <p:to>
                                        <p:strVal val="visible"/>
                                      </p:to>
                                    </p:set>
                                    <p:anim calcmode="lin" valueType="num">
                                      <p:cBhvr additive="base">
                                        <p:cTn id="27"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3">
                                            <p:txEl>
                                              <p:pRg st="5" end="5"/>
                                            </p:txEl>
                                          </p:spTgt>
                                        </p:tgtEl>
                                        <p:attrNameLst>
                                          <p:attrName>style.visibility</p:attrName>
                                        </p:attrNameLst>
                                      </p:cBhvr>
                                      <p:to>
                                        <p:strVal val="visible"/>
                                      </p:to>
                                    </p:set>
                                    <p:anim calcmode="lin" valueType="num">
                                      <p:cBhvr additive="base">
                                        <p:cTn id="31" dur="500" fill="hold"/>
                                        <p:tgtEl>
                                          <p:spTgt spid="13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aphicFrame>
        <p:nvGraphicFramePr>
          <p:cNvPr id="5" name="Diagramma 4">
            <a:extLst>
              <a:ext uri="{FF2B5EF4-FFF2-40B4-BE49-F238E27FC236}">
                <a16:creationId xmlns:a16="http://schemas.microsoft.com/office/drawing/2014/main" id="{A8F230E4-4F9D-8EC1-3EE1-CF5EA09B8691}"/>
              </a:ext>
            </a:extLst>
          </p:cNvPr>
          <p:cNvGraphicFramePr/>
          <p:nvPr>
            <p:extLst>
              <p:ext uri="{D42A27DB-BD31-4B8C-83A1-F6EECF244321}">
                <p14:modId xmlns:p14="http://schemas.microsoft.com/office/powerpoint/2010/main" val="406333234"/>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r>
              <a:rPr lang="it-IT" sz="2000" dirty="0" err="1"/>
              <a:t>Define</a:t>
            </a:r>
            <a:r>
              <a:rPr lang="it-IT" sz="2000" dirty="0"/>
              <a:t> on paper the </a:t>
            </a:r>
            <a:r>
              <a:rPr lang="it-IT" sz="2000" b="1" dirty="0">
                <a:effectLst>
                  <a:outerShdw blurRad="38100" dist="38100" dir="2700000" algn="tl">
                    <a:srgbClr val="000000">
                      <a:alpha val="43137"/>
                    </a:srgbClr>
                  </a:outerShdw>
                </a:effectLst>
              </a:rPr>
              <a:t>field </a:t>
            </a:r>
            <a:r>
              <a:rPr lang="it-IT" sz="2000" b="1" dirty="0" err="1">
                <a:effectLst>
                  <a:outerShdw blurRad="38100" dist="38100" dir="2700000" algn="tl">
                    <a:srgbClr val="000000">
                      <a:alpha val="43137"/>
                    </a:srgbClr>
                  </a:outerShdw>
                </a:effectLst>
              </a:rPr>
              <a:t>transformations</a:t>
            </a:r>
            <a:r>
              <a:rPr lang="it-IT" sz="2000" dirty="0"/>
              <a:t>, to </a:t>
            </a:r>
            <a:r>
              <a:rPr lang="it-IT" sz="2000" dirty="0" err="1"/>
              <a:t>align</a:t>
            </a:r>
            <a:r>
              <a:rPr lang="it-IT" sz="2000" dirty="0"/>
              <a:t> the new Data Flows to the </a:t>
            </a:r>
            <a:r>
              <a:rPr lang="it-IT" sz="2000" dirty="0" err="1"/>
              <a:t>Holos</a:t>
            </a:r>
            <a:r>
              <a:rPr lang="it-IT" sz="2000" dirty="0"/>
              <a:t> Record Layout, e.g.:</a:t>
            </a:r>
          </a:p>
          <a:p>
            <a:pPr lvl="1"/>
            <a:r>
              <a:rPr lang="it-IT" sz="1400" dirty="0"/>
              <a:t>&lt;o365_comp&gt; </a:t>
            </a:r>
            <a:r>
              <a:rPr lang="it-IT" sz="1400" dirty="0" err="1"/>
              <a:t>AssessmentStandard</a:t>
            </a:r>
            <a:r>
              <a:rPr lang="it-IT" sz="1400" dirty="0"/>
              <a:t>=</a:t>
            </a:r>
            <a:r>
              <a:rPr lang="it-IT" sz="1400" dirty="0" err="1"/>
              <a:t>if</a:t>
            </a:r>
            <a:r>
              <a:rPr lang="it-IT" sz="1400" dirty="0"/>
              <a:t>(</a:t>
            </a:r>
            <a:r>
              <a:rPr lang="it-IT" sz="1400" dirty="0" err="1"/>
              <a:t>AssessmentStandard</a:t>
            </a:r>
            <a:r>
              <a:rPr lang="it-IT" sz="1400" dirty="0"/>
              <a:t>="ISO/IEC 27001","ISO27001:2013",AssessmentStandard) </a:t>
            </a:r>
          </a:p>
          <a:p>
            <a:pPr lvl="1"/>
            <a:r>
              <a:rPr lang="it-IT" sz="1400" dirty="0"/>
              <a:t>&lt;</a:t>
            </a:r>
            <a:r>
              <a:rPr lang="it-IT" sz="1400" dirty="0" err="1"/>
              <a:t>tenable:sc:vuln</a:t>
            </a:r>
            <a:r>
              <a:rPr lang="it-IT" sz="1400" dirty="0"/>
              <a:t>&gt; </a:t>
            </a:r>
            <a:r>
              <a:rPr lang="it-IT" sz="1400" dirty="0" err="1"/>
              <a:t>AssessmentStandard</a:t>
            </a:r>
            <a:r>
              <a:rPr lang="it-IT" sz="1400" dirty="0"/>
              <a:t>=case(match(</a:t>
            </a:r>
            <a:r>
              <a:rPr lang="it-IT" sz="1400" dirty="0" err="1"/>
              <a:t>xref</a:t>
            </a:r>
            <a:r>
              <a:rPr lang="it-IT" sz="1400" dirty="0"/>
              <a:t>,"ISO\/IEC-27001"),"ISO/IEC 27001", match(</a:t>
            </a:r>
            <a:r>
              <a:rPr lang="it-IT" sz="1400" dirty="0" err="1"/>
              <a:t>xref</a:t>
            </a:r>
            <a:r>
              <a:rPr lang="it-IT" sz="1400" dirty="0"/>
              <a:t>,"GDPR"),"GDPR", match(xref,"800-53"),"NIST 800-53", match(</a:t>
            </a:r>
            <a:r>
              <a:rPr lang="it-IT" sz="1400" dirty="0" err="1"/>
              <a:t>xref</a:t>
            </a:r>
            <a:r>
              <a:rPr lang="it-IT" sz="1400" dirty="0"/>
              <a:t>,"CSF"),"NIST CSF")	</a:t>
            </a:r>
          </a:p>
          <a:p>
            <a:pPr lvl="1"/>
            <a:r>
              <a:rPr lang="it-IT" sz="1400" dirty="0"/>
              <a:t>&lt;</a:t>
            </a:r>
            <a:r>
              <a:rPr lang="it-IT" sz="1400" dirty="0" err="1"/>
              <a:t>tenable:sc:vuln</a:t>
            </a:r>
            <a:r>
              <a:rPr lang="it-IT" sz="1400" dirty="0"/>
              <a:t>&gt; Control=</a:t>
            </a:r>
            <a:r>
              <a:rPr lang="it-IT" sz="1400" dirty="0" err="1"/>
              <a:t>coalesce</a:t>
            </a:r>
            <a:r>
              <a:rPr lang="it-IT" sz="1400" dirty="0"/>
              <a:t>(Control, ISO27001_Control)</a:t>
            </a:r>
          </a:p>
          <a:p>
            <a:r>
              <a:rPr lang="it-IT" sz="2000" b="1" dirty="0" err="1">
                <a:effectLst>
                  <a:outerShdw blurRad="38100" dist="38100" dir="2700000" algn="tl">
                    <a:srgbClr val="000000">
                      <a:alpha val="43137"/>
                    </a:srgbClr>
                  </a:outerShdw>
                </a:effectLst>
              </a:rPr>
              <a:t>Apply</a:t>
            </a:r>
            <a:r>
              <a:rPr lang="it-IT" sz="2000" dirty="0"/>
              <a:t> </a:t>
            </a:r>
            <a:r>
              <a:rPr lang="it-IT" sz="2000" dirty="0" err="1"/>
              <a:t>renames</a:t>
            </a:r>
            <a:r>
              <a:rPr lang="it-IT" sz="2000" dirty="0"/>
              <a:t> and </a:t>
            </a:r>
            <a:r>
              <a:rPr lang="it-IT" sz="2000" dirty="0" err="1"/>
              <a:t>transformations</a:t>
            </a:r>
            <a:r>
              <a:rPr lang="it-IT" sz="2000" dirty="0"/>
              <a:t> in the </a:t>
            </a:r>
            <a:r>
              <a:rPr lang="it-IT" sz="2000" dirty="0" err="1"/>
              <a:t>Holos</a:t>
            </a:r>
            <a:r>
              <a:rPr lang="it-IT" sz="2000" dirty="0"/>
              <a:t> App</a:t>
            </a:r>
          </a:p>
          <a:p>
            <a:pPr lvl="1"/>
            <a:endParaRPr lang="it-IT" sz="1400"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Data </a:t>
            </a:r>
            <a:r>
              <a:rPr lang="it-IT" dirty="0" err="1"/>
              <a:t>Normalization</a:t>
            </a:r>
            <a:r>
              <a:rPr lang="it-IT" dirty="0"/>
              <a:t> (2/2)</a:t>
            </a: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8"/>
          <a:stretch>
            <a:fillRect/>
          </a:stretch>
        </p:blipFill>
        <p:spPr>
          <a:xfrm>
            <a:off x="7448783" y="4057790"/>
            <a:ext cx="1628566" cy="1085710"/>
          </a:xfrm>
          <a:prstGeom prst="rect">
            <a:avLst/>
          </a:prstGeom>
        </p:spPr>
      </p:pic>
      <p:sp>
        <p:nvSpPr>
          <p:cNvPr id="6" name="Rettangolo 5">
            <a:extLst>
              <a:ext uri="{FF2B5EF4-FFF2-40B4-BE49-F238E27FC236}">
                <a16:creationId xmlns:a16="http://schemas.microsoft.com/office/drawing/2014/main" id="{207362C8-B38F-F825-8033-8374F46ABA08}"/>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Tree>
    <p:extLst>
      <p:ext uri="{BB962C8B-B14F-4D97-AF65-F5344CB8AC3E}">
        <p14:creationId xmlns:p14="http://schemas.microsoft.com/office/powerpoint/2010/main" val="282766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anim calcmode="lin" valueType="num">
                                      <p:cBhvr additive="base">
                                        <p:cTn id="11"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anim calcmode="lin" valueType="num">
                                      <p:cBhvr additive="base">
                                        <p:cTn id="15"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3">
                                            <p:txEl>
                                              <p:pRg st="3" end="3"/>
                                            </p:txEl>
                                          </p:spTgt>
                                        </p:tgtEl>
                                        <p:attrNameLst>
                                          <p:attrName>style.visibility</p:attrName>
                                        </p:attrNameLst>
                                      </p:cBhvr>
                                      <p:to>
                                        <p:strVal val="visible"/>
                                      </p:to>
                                    </p:set>
                                    <p:anim calcmode="lin" valueType="num">
                                      <p:cBhvr additive="base">
                                        <p:cTn id="19"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
                                            <p:txEl>
                                              <p:pRg st="4" end="4"/>
                                            </p:txEl>
                                          </p:spTgt>
                                        </p:tgtEl>
                                        <p:attrNameLst>
                                          <p:attrName>style.visibility</p:attrName>
                                        </p:attrNameLst>
                                      </p:cBhvr>
                                      <p:to>
                                        <p:strVal val="visible"/>
                                      </p:to>
                                    </p:set>
                                    <p:anim calcmode="lin" valueType="num">
                                      <p:cBhvr additive="base">
                                        <p:cTn id="25"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32"/>
        <p:cNvGrpSpPr/>
        <p:nvPr/>
      </p:nvGrpSpPr>
      <p:grpSpPr>
        <a:xfrm>
          <a:off x="0" y="0"/>
          <a:ext cx="0" cy="0"/>
          <a:chOff x="0" y="0"/>
          <a:chExt cx="0" cy="0"/>
        </a:xfrm>
      </p:grpSpPr>
      <p:graphicFrame>
        <p:nvGraphicFramePr>
          <p:cNvPr id="7" name="Diagramma 6">
            <a:extLst>
              <a:ext uri="{FF2B5EF4-FFF2-40B4-BE49-F238E27FC236}">
                <a16:creationId xmlns:a16="http://schemas.microsoft.com/office/drawing/2014/main" id="{074837E0-E863-8194-9BFC-A9D80EC1141C}"/>
              </a:ext>
            </a:extLst>
          </p:cNvPr>
          <p:cNvGraphicFramePr/>
          <p:nvPr>
            <p:extLst>
              <p:ext uri="{D42A27DB-BD31-4B8C-83A1-F6EECF244321}">
                <p14:modId xmlns:p14="http://schemas.microsoft.com/office/powerpoint/2010/main" val="3436605340"/>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pPr>
              <a:spcBef>
                <a:spcPts val="0"/>
              </a:spcBef>
            </a:pPr>
            <a:r>
              <a:rPr lang="it-IT" sz="2000" b="1" dirty="0" err="1">
                <a:effectLst>
                  <a:outerShdw blurRad="38100" dist="38100" dir="2700000" algn="tl">
                    <a:srgbClr val="000000">
                      <a:alpha val="43137"/>
                    </a:srgbClr>
                  </a:outerShdw>
                </a:effectLst>
              </a:rPr>
              <a:t>Analyze</a:t>
            </a:r>
            <a:r>
              <a:rPr lang="it-IT" sz="2000" b="1" dirty="0">
                <a:effectLst>
                  <a:outerShdw blurRad="38100" dist="38100" dir="2700000" algn="tl">
                    <a:srgbClr val="000000">
                      <a:alpha val="43137"/>
                    </a:srgbClr>
                  </a:outerShdw>
                </a:effectLst>
              </a:rPr>
              <a:t> </a:t>
            </a:r>
            <a:r>
              <a:rPr lang="it-IT" sz="2000" dirty="0"/>
              <a:t>the information of </a:t>
            </a:r>
            <a:r>
              <a:rPr lang="it-IT" sz="2000" dirty="0" err="1"/>
              <a:t>each</a:t>
            </a:r>
            <a:r>
              <a:rPr lang="it-IT" sz="2000" dirty="0"/>
              <a:t> Data Flows</a:t>
            </a:r>
          </a:p>
          <a:p>
            <a:pPr>
              <a:spcBef>
                <a:spcPts val="0"/>
              </a:spcBef>
            </a:pPr>
            <a:r>
              <a:rPr lang="it-IT" sz="2000" dirty="0" err="1"/>
              <a:t>Define</a:t>
            </a:r>
            <a:r>
              <a:rPr lang="it-IT" sz="2000" dirty="0"/>
              <a:t> the </a:t>
            </a:r>
            <a:r>
              <a:rPr lang="it-IT" sz="2000" dirty="0" err="1"/>
              <a:t>correlation</a:t>
            </a:r>
            <a:r>
              <a:rPr lang="it-IT" sz="2000" dirty="0"/>
              <a:t> keys, </a:t>
            </a:r>
            <a:r>
              <a:rPr lang="it-IT" sz="2000" dirty="0" err="1"/>
              <a:t>drawing</a:t>
            </a:r>
            <a:r>
              <a:rPr lang="it-IT" sz="2000" dirty="0"/>
              <a:t> the </a:t>
            </a:r>
            <a:r>
              <a:rPr lang="it-IT" sz="2000" b="1" dirty="0" err="1">
                <a:effectLst>
                  <a:outerShdw blurRad="38100" dist="38100" dir="2700000" algn="tl">
                    <a:srgbClr val="000000">
                      <a:alpha val="43137"/>
                    </a:srgbClr>
                  </a:outerShdw>
                </a:effectLst>
              </a:rPr>
              <a:t>Entity-Relationship</a:t>
            </a:r>
            <a:r>
              <a:rPr lang="it-IT" sz="2000" b="1" dirty="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diagram</a:t>
            </a:r>
            <a:endParaRPr lang="it-IT" sz="2000" b="1" dirty="0">
              <a:effectLst>
                <a:outerShdw blurRad="38100" dist="38100" dir="2700000" algn="tl">
                  <a:srgbClr val="000000">
                    <a:alpha val="43137"/>
                  </a:srgbClr>
                </a:outerShdw>
              </a:effectLst>
            </a:endParaRPr>
          </a:p>
          <a:p>
            <a:pPr>
              <a:spcBef>
                <a:spcPts val="0"/>
              </a:spcBef>
            </a:pPr>
            <a:r>
              <a:rPr lang="it-IT" sz="2000" dirty="0" err="1"/>
              <a:t>Identify</a:t>
            </a:r>
            <a:r>
              <a:rPr lang="it-IT" sz="2000" dirty="0"/>
              <a:t> the situations </a:t>
            </a:r>
            <a:r>
              <a:rPr lang="it-IT" sz="2000" dirty="0" err="1"/>
              <a:t>where</a:t>
            </a:r>
            <a:r>
              <a:rPr lang="it-IT" sz="2000" dirty="0"/>
              <a:t> </a:t>
            </a:r>
            <a:r>
              <a:rPr lang="it-IT" sz="2000" dirty="0" err="1"/>
              <a:t>it</a:t>
            </a:r>
            <a:r>
              <a:rPr lang="it-IT" sz="2000" dirty="0"/>
              <a:t> </a:t>
            </a:r>
            <a:r>
              <a:rPr lang="it-IT" sz="2000" dirty="0" err="1"/>
              <a:t>could</a:t>
            </a:r>
            <a:r>
              <a:rPr lang="it-IT" sz="2000" dirty="0"/>
              <a:t> be </a:t>
            </a:r>
            <a:r>
              <a:rPr lang="it-IT" sz="2000" dirty="0" err="1"/>
              <a:t>useful</a:t>
            </a:r>
            <a:r>
              <a:rPr lang="it-IT" sz="2000" dirty="0"/>
              <a:t> to create a </a:t>
            </a:r>
            <a:r>
              <a:rPr lang="it-IT" sz="2000" dirty="0" err="1"/>
              <a:t>table</a:t>
            </a:r>
            <a:r>
              <a:rPr lang="it-IT" sz="2000" dirty="0"/>
              <a:t> </a:t>
            </a:r>
            <a:r>
              <a:rPr lang="it-IT" sz="2000" dirty="0" err="1"/>
              <a:t>correlating</a:t>
            </a:r>
            <a:r>
              <a:rPr lang="it-IT" sz="2000" dirty="0"/>
              <a:t> the data Flows</a:t>
            </a:r>
            <a:endParaRPr lang="it-IT" sz="1400" dirty="0"/>
          </a:p>
          <a:p>
            <a:pPr>
              <a:spcBef>
                <a:spcPts val="0"/>
              </a:spcBef>
            </a:pPr>
            <a:r>
              <a:rPr lang="it-IT" sz="2000" dirty="0"/>
              <a:t>Create </a:t>
            </a:r>
            <a:r>
              <a:rPr lang="it-IT" sz="2000" dirty="0" err="1"/>
              <a:t>tables</a:t>
            </a:r>
            <a:r>
              <a:rPr lang="it-IT" sz="2000" dirty="0"/>
              <a:t> </a:t>
            </a:r>
            <a:r>
              <a:rPr lang="it-IT" sz="2000" dirty="0" err="1"/>
              <a:t>correlating</a:t>
            </a:r>
            <a:r>
              <a:rPr lang="it-IT" sz="2000" dirty="0"/>
              <a:t> the data Flows</a:t>
            </a:r>
          </a:p>
          <a:p>
            <a:pPr>
              <a:spcBef>
                <a:spcPts val="0"/>
              </a:spcBef>
            </a:pPr>
            <a:r>
              <a:rPr lang="it-IT" sz="2000" dirty="0"/>
              <a:t>Use the </a:t>
            </a:r>
            <a:r>
              <a:rPr lang="it-IT" sz="2000" dirty="0" err="1"/>
              <a:t>correlation</a:t>
            </a:r>
            <a:r>
              <a:rPr lang="it-IT" sz="2000" dirty="0"/>
              <a:t> keys in </a:t>
            </a:r>
            <a:r>
              <a:rPr lang="it-IT" sz="2000" dirty="0" err="1"/>
              <a:t>searches</a:t>
            </a:r>
            <a:endParaRPr lang="it-IT" sz="1400"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t>Correlations</a:t>
            </a:r>
            <a:r>
              <a:rPr lang="it-IT" dirty="0"/>
              <a:t>: activities</a:t>
            </a:r>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8"/>
          <a:stretch>
            <a:fillRect/>
          </a:stretch>
        </p:blipFill>
        <p:spPr>
          <a:xfrm>
            <a:off x="7448783" y="4057790"/>
            <a:ext cx="1628566" cy="1085710"/>
          </a:xfrm>
          <a:prstGeom prst="rect">
            <a:avLst/>
          </a:prstGeom>
        </p:spPr>
      </p:pic>
      <p:sp>
        <p:nvSpPr>
          <p:cNvPr id="4" name="Rettangolo 3">
            <a:extLst>
              <a:ext uri="{FF2B5EF4-FFF2-40B4-BE49-F238E27FC236}">
                <a16:creationId xmlns:a16="http://schemas.microsoft.com/office/drawing/2014/main" id="{D22B26EA-AF02-70B5-AA9E-F9B3319E346F}"/>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Tree>
    <p:extLst>
      <p:ext uri="{BB962C8B-B14F-4D97-AF65-F5344CB8AC3E}">
        <p14:creationId xmlns:p14="http://schemas.microsoft.com/office/powerpoint/2010/main" val="64256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
                                            <p:txEl>
                                              <p:pRg st="1" end="1"/>
                                            </p:txEl>
                                          </p:spTgt>
                                        </p:tgtEl>
                                        <p:attrNameLst>
                                          <p:attrName>style.visibility</p:attrName>
                                        </p:attrNameLst>
                                      </p:cBhvr>
                                      <p:to>
                                        <p:strVal val="visible"/>
                                      </p:to>
                                    </p:set>
                                    <p:anim calcmode="lin" valueType="num">
                                      <p:cBhvr additive="base">
                                        <p:cTn id="13"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
                                            <p:txEl>
                                              <p:pRg st="2" end="2"/>
                                            </p:txEl>
                                          </p:spTgt>
                                        </p:tgtEl>
                                        <p:attrNameLst>
                                          <p:attrName>style.visibility</p:attrName>
                                        </p:attrNameLst>
                                      </p:cBhvr>
                                      <p:to>
                                        <p:strVal val="visible"/>
                                      </p:to>
                                    </p:set>
                                    <p:anim calcmode="lin" valueType="num">
                                      <p:cBhvr additive="base">
                                        <p:cTn id="19"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
                                            <p:txEl>
                                              <p:pRg st="3" end="3"/>
                                            </p:txEl>
                                          </p:spTgt>
                                        </p:tgtEl>
                                        <p:attrNameLst>
                                          <p:attrName>style.visibility</p:attrName>
                                        </p:attrNameLst>
                                      </p:cBhvr>
                                      <p:to>
                                        <p:strVal val="visible"/>
                                      </p:to>
                                    </p:set>
                                    <p:anim calcmode="lin" valueType="num">
                                      <p:cBhvr additive="base">
                                        <p:cTn id="25"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
                                            <p:txEl>
                                              <p:pRg st="4" end="4"/>
                                            </p:txEl>
                                          </p:spTgt>
                                        </p:tgtEl>
                                        <p:attrNameLst>
                                          <p:attrName>style.visibility</p:attrName>
                                        </p:attrNameLst>
                                      </p:cBhvr>
                                      <p:to>
                                        <p:strVal val="visible"/>
                                      </p:to>
                                    </p:set>
                                    <p:anim calcmode="lin" valueType="num">
                                      <p:cBhvr additive="base">
                                        <p:cTn id="31"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body" idx="1"/>
          </p:nvPr>
        </p:nvSpPr>
        <p:spPr>
          <a:xfrm>
            <a:off x="586740" y="2116664"/>
            <a:ext cx="7833360" cy="819900"/>
          </a:xfrm>
          <a:prstGeom prst="rect">
            <a:avLst/>
          </a:prstGeom>
        </p:spPr>
        <p:txBody>
          <a:bodyPr spcFirstLastPara="1" wrap="square" lIns="91425" tIns="91425" rIns="91425" bIns="91425" anchor="ctr" anchorCtr="0">
            <a:noAutofit/>
          </a:bodyPr>
          <a:lstStyle/>
          <a:p>
            <a:pPr marL="0" lvl="0" indent="0">
              <a:buNone/>
            </a:pPr>
            <a:r>
              <a:rPr lang="it-IT" sz="2800" dirty="0" err="1"/>
              <a:t>I’m</a:t>
            </a:r>
            <a:r>
              <a:rPr lang="it-IT" sz="2800" dirty="0"/>
              <a:t> </a:t>
            </a:r>
            <a:r>
              <a:rPr lang="it-IT" sz="2800" b="1" dirty="0">
                <a:solidFill>
                  <a:srgbClr val="FF0000"/>
                </a:solidFill>
                <a:effectLst>
                  <a:outerShdw blurRad="38100" dist="38100" dir="2700000" algn="tl">
                    <a:srgbClr val="000000">
                      <a:alpha val="43137"/>
                    </a:srgbClr>
                  </a:outerShdw>
                </a:effectLst>
              </a:rPr>
              <a:t>Giuseppe Cusello </a:t>
            </a:r>
            <a:r>
              <a:rPr lang="it-IT" sz="2800" dirty="0"/>
              <a:t>from Italy</a:t>
            </a:r>
          </a:p>
          <a:p>
            <a:pPr marL="0" lvl="0" indent="0">
              <a:buNone/>
            </a:pPr>
            <a:r>
              <a:rPr lang="en-US" sz="2000" dirty="0"/>
              <a:t>I live near </a:t>
            </a:r>
            <a:r>
              <a:rPr lang="en-US" sz="2000" dirty="0">
                <a:solidFill>
                  <a:srgbClr val="FF0000"/>
                </a:solidFill>
              </a:rPr>
              <a:t>Rome</a:t>
            </a:r>
            <a:r>
              <a:rPr lang="en-US" sz="2000" dirty="0"/>
              <a:t> in front of seaside.</a:t>
            </a:r>
          </a:p>
          <a:p>
            <a:pPr marL="0" lvl="0" indent="0">
              <a:buNone/>
            </a:pPr>
            <a:r>
              <a:rPr lang="en-US" sz="2000" dirty="0"/>
              <a:t>I'm a </a:t>
            </a:r>
            <a:r>
              <a:rPr lang="en-US" sz="2000" dirty="0" err="1"/>
              <a:t>sixtytwo</a:t>
            </a:r>
            <a:r>
              <a:rPr lang="en-US" sz="2000" dirty="0"/>
              <a:t> years old </a:t>
            </a:r>
            <a:r>
              <a:rPr lang="en-US" sz="2000" dirty="0">
                <a:solidFill>
                  <a:srgbClr val="FF0000"/>
                </a:solidFill>
              </a:rPr>
              <a:t>Engineer</a:t>
            </a:r>
            <a:r>
              <a:rPr lang="en-US" sz="2000" dirty="0"/>
              <a:t> </a:t>
            </a:r>
            <a:br>
              <a:rPr lang="en-US" sz="2000" dirty="0"/>
            </a:br>
            <a:r>
              <a:rPr lang="en-US" sz="2000" dirty="0"/>
              <a:t>with more than thirty years of job experience</a:t>
            </a:r>
          </a:p>
          <a:p>
            <a:pPr marL="0" lvl="0" indent="0">
              <a:buNone/>
            </a:pPr>
            <a:r>
              <a:rPr lang="en-US" sz="2000" dirty="0"/>
              <a:t>I am a </a:t>
            </a:r>
            <a:r>
              <a:rPr lang="en-US" sz="2000" dirty="0">
                <a:solidFill>
                  <a:srgbClr val="FF0000"/>
                </a:solidFill>
              </a:rPr>
              <a:t>GRC Consultant </a:t>
            </a:r>
            <a:r>
              <a:rPr lang="en-US" sz="2000" dirty="0"/>
              <a:t>and an </a:t>
            </a:r>
            <a:r>
              <a:rPr lang="en-US" sz="2000" dirty="0">
                <a:solidFill>
                  <a:srgbClr val="FF0000"/>
                </a:solidFill>
              </a:rPr>
              <a:t>Auditor</a:t>
            </a:r>
            <a:endParaRPr lang="en-US" sz="2000" dirty="0"/>
          </a:p>
          <a:p>
            <a:pPr marL="0" lvl="0" indent="0">
              <a:buNone/>
            </a:pPr>
            <a:r>
              <a:rPr lang="en-US" sz="2000" dirty="0"/>
              <a:t>Splunk </a:t>
            </a:r>
            <a:r>
              <a:rPr lang="en-US" sz="2000" dirty="0">
                <a:solidFill>
                  <a:srgbClr val="FF0000"/>
                </a:solidFill>
              </a:rPr>
              <a:t>changed my career </a:t>
            </a:r>
            <a:r>
              <a:rPr lang="en-US" sz="2000" dirty="0"/>
              <a:t>eleven years ago.</a:t>
            </a:r>
          </a:p>
          <a:p>
            <a:pPr marL="0" lvl="0" indent="0">
              <a:buNone/>
            </a:pPr>
            <a:r>
              <a:rPr lang="en-US" sz="2000" dirty="0"/>
              <a:t>Now I'm a </a:t>
            </a:r>
            <a:r>
              <a:rPr lang="en-US" sz="2000" dirty="0">
                <a:solidFill>
                  <a:srgbClr val="FF0000"/>
                </a:solidFill>
              </a:rPr>
              <a:t>Splunk Architect </a:t>
            </a:r>
            <a:br>
              <a:rPr lang="en-US" sz="2000" dirty="0">
                <a:solidFill>
                  <a:srgbClr val="FF0000"/>
                </a:solidFill>
              </a:rPr>
            </a:br>
            <a:r>
              <a:rPr lang="en-US" sz="2000" dirty="0"/>
              <a:t>and I work almost full time on </a:t>
            </a:r>
            <a:r>
              <a:rPr lang="en-US" sz="2000" dirty="0">
                <a:solidFill>
                  <a:srgbClr val="FF0000"/>
                </a:solidFill>
              </a:rPr>
              <a:t>Splunk and Enterprise Security</a:t>
            </a:r>
            <a:endParaRPr lang="en-US" sz="2000" dirty="0"/>
          </a:p>
          <a:p>
            <a:pPr marL="0" lvl="0" indent="0">
              <a:buNone/>
            </a:pPr>
            <a:r>
              <a:rPr lang="en-US" sz="2000" dirty="0"/>
              <a:t>I am a </a:t>
            </a:r>
            <a:r>
              <a:rPr lang="en-US" sz="2000" dirty="0">
                <a:solidFill>
                  <a:srgbClr val="FF0000"/>
                </a:solidFill>
              </a:rPr>
              <a:t>Splunk Trust </a:t>
            </a:r>
            <a:r>
              <a:rPr lang="en-US" sz="2000" dirty="0"/>
              <a:t>and I am the coordinator of the "</a:t>
            </a:r>
            <a:r>
              <a:rPr lang="en-US" sz="2000" dirty="0">
                <a:solidFill>
                  <a:srgbClr val="FF0000"/>
                </a:solidFill>
              </a:rPr>
              <a:t>Roma Splunk User Group</a:t>
            </a:r>
            <a:r>
              <a:rPr lang="en-US" sz="2000" dirty="0"/>
              <a:t>"</a:t>
            </a:r>
          </a:p>
          <a:p>
            <a:pPr marL="0" lvl="0" indent="0">
              <a:buNone/>
            </a:pPr>
            <a:r>
              <a:rPr lang="en-US" sz="2000" dirty="0"/>
              <a:t>I love to participate to </a:t>
            </a:r>
            <a:r>
              <a:rPr lang="en-US" sz="2000" dirty="0">
                <a:solidFill>
                  <a:srgbClr val="FF0000"/>
                </a:solidFill>
              </a:rPr>
              <a:t>Splunk Community</a:t>
            </a:r>
            <a:endParaRPr sz="2000" dirty="0">
              <a:solidFill>
                <a:srgbClr val="FF0000"/>
              </a:solidFill>
            </a:endParaRPr>
          </a:p>
        </p:txBody>
      </p:sp>
      <p:sp>
        <p:nvSpPr>
          <p:cNvPr id="100" name="Google Shape;100;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Picture 4" descr="Logo&#10;&#10;Description automatically generated">
            <a:extLst>
              <a:ext uri="{FF2B5EF4-FFF2-40B4-BE49-F238E27FC236}">
                <a16:creationId xmlns:a16="http://schemas.microsoft.com/office/drawing/2014/main" id="{827C9CF4-E27C-2717-AA06-EBC3586C9075}"/>
              </a:ext>
            </a:extLst>
          </p:cNvPr>
          <p:cNvPicPr>
            <a:picLocks noChangeAspect="1"/>
          </p:cNvPicPr>
          <p:nvPr/>
        </p:nvPicPr>
        <p:blipFill>
          <a:blip r:embed="rId3"/>
          <a:stretch>
            <a:fillRect/>
          </a:stretch>
        </p:blipFill>
        <p:spPr>
          <a:xfrm>
            <a:off x="90132" y="0"/>
            <a:ext cx="1618364" cy="1555147"/>
          </a:xfrm>
          <a:prstGeom prst="rect">
            <a:avLst/>
          </a:prstGeom>
        </p:spPr>
      </p:pic>
      <p:pic>
        <p:nvPicPr>
          <p:cNvPr id="3" name="Google Shape;86;p13">
            <a:extLst>
              <a:ext uri="{FF2B5EF4-FFF2-40B4-BE49-F238E27FC236}">
                <a16:creationId xmlns:a16="http://schemas.microsoft.com/office/drawing/2014/main" id="{989BCA04-9FAA-1295-2222-917F5075742A}"/>
              </a:ext>
            </a:extLst>
          </p:cNvPr>
          <p:cNvPicPr preferRelativeResize="0"/>
          <p:nvPr/>
        </p:nvPicPr>
        <p:blipFill>
          <a:blip r:embed="rId4"/>
          <a:srcRect l="940" r="940"/>
          <a:stretch/>
        </p:blipFill>
        <p:spPr>
          <a:xfrm>
            <a:off x="7135375" y="0"/>
            <a:ext cx="1864894" cy="1890820"/>
          </a:xfrm>
          <a:prstGeom prst="wedgeEllipseCallout">
            <a:avLst>
              <a:gd name="adj1" fmla="val -54898"/>
              <a:gd name="adj2" fmla="val 3156"/>
            </a:avLst>
          </a:prstGeom>
          <a:noFill/>
          <a:ln w="76200" cap="flat" cmpd="sng">
            <a:solidFill>
              <a:srgbClr val="000000"/>
            </a:solidFill>
            <a:prstDash val="solid"/>
            <a:miter lim="8000"/>
            <a:headEnd type="none" w="sm" len="sm"/>
            <a:tailEnd type="none" w="sm" len="sm"/>
          </a:ln>
        </p:spPr>
      </p:pic>
      <p:pic>
        <p:nvPicPr>
          <p:cNvPr id="12" name="Immagine 11">
            <a:extLst>
              <a:ext uri="{FF2B5EF4-FFF2-40B4-BE49-F238E27FC236}">
                <a16:creationId xmlns:a16="http://schemas.microsoft.com/office/drawing/2014/main" id="{D4C30022-B0CA-A7CF-7794-84ED90C1FC8B}"/>
              </a:ext>
            </a:extLst>
          </p:cNvPr>
          <p:cNvPicPr>
            <a:picLocks noChangeAspect="1"/>
          </p:cNvPicPr>
          <p:nvPr/>
        </p:nvPicPr>
        <p:blipFill>
          <a:blip r:embed="rId5"/>
          <a:stretch>
            <a:fillRect/>
          </a:stretch>
        </p:blipFill>
        <p:spPr>
          <a:xfrm>
            <a:off x="791413" y="4103975"/>
            <a:ext cx="1318741" cy="540468"/>
          </a:xfrm>
          <a:prstGeom prst="rect">
            <a:avLst/>
          </a:prstGeom>
        </p:spPr>
      </p:pic>
      <p:pic>
        <p:nvPicPr>
          <p:cNvPr id="14" name="Immagine 13">
            <a:extLst>
              <a:ext uri="{FF2B5EF4-FFF2-40B4-BE49-F238E27FC236}">
                <a16:creationId xmlns:a16="http://schemas.microsoft.com/office/drawing/2014/main" id="{C37D2DC8-A51E-DF24-8DD7-111680B00DFD}"/>
              </a:ext>
            </a:extLst>
          </p:cNvPr>
          <p:cNvPicPr>
            <a:picLocks noChangeAspect="1"/>
          </p:cNvPicPr>
          <p:nvPr/>
        </p:nvPicPr>
        <p:blipFill>
          <a:blip r:embed="rId6"/>
          <a:stretch>
            <a:fillRect/>
          </a:stretch>
        </p:blipFill>
        <p:spPr>
          <a:xfrm>
            <a:off x="7303476" y="4030394"/>
            <a:ext cx="842943" cy="3161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
                                            <p:txEl>
                                              <p:pRg st="1" end="1"/>
                                            </p:txEl>
                                          </p:spTgt>
                                        </p:tgtEl>
                                        <p:attrNameLst>
                                          <p:attrName>style.visibility</p:attrName>
                                        </p:attrNameLst>
                                      </p:cBhvr>
                                      <p:to>
                                        <p:strVal val="visible"/>
                                      </p:to>
                                    </p:set>
                                    <p:anim calcmode="lin" valueType="num">
                                      <p:cBhvr additive="base">
                                        <p:cTn id="7"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9">
                                            <p:txEl>
                                              <p:pRg st="2" end="2"/>
                                            </p:txEl>
                                          </p:spTgt>
                                        </p:tgtEl>
                                        <p:attrNameLst>
                                          <p:attrName>style.visibility</p:attrName>
                                        </p:attrNameLst>
                                      </p:cBhvr>
                                      <p:to>
                                        <p:strVal val="visible"/>
                                      </p:to>
                                    </p:set>
                                    <p:anim calcmode="lin" valueType="num">
                                      <p:cBhvr additive="base">
                                        <p:cTn id="13" dur="500" fill="hold"/>
                                        <p:tgtEl>
                                          <p:spTgt spid="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9">
                                            <p:txEl>
                                              <p:pRg st="3" end="3"/>
                                            </p:txEl>
                                          </p:spTgt>
                                        </p:tgtEl>
                                        <p:attrNameLst>
                                          <p:attrName>style.visibility</p:attrName>
                                        </p:attrNameLst>
                                      </p:cBhvr>
                                      <p:to>
                                        <p:strVal val="visible"/>
                                      </p:to>
                                    </p:set>
                                    <p:anim calcmode="lin" valueType="num">
                                      <p:cBhvr additive="base">
                                        <p:cTn id="19" dur="500" fill="hold"/>
                                        <p:tgtEl>
                                          <p:spTgt spid="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9">
                                            <p:txEl>
                                              <p:pRg st="4" end="4"/>
                                            </p:txEl>
                                          </p:spTgt>
                                        </p:tgtEl>
                                        <p:attrNameLst>
                                          <p:attrName>style.visibility</p:attrName>
                                        </p:attrNameLst>
                                      </p:cBhvr>
                                      <p:to>
                                        <p:strVal val="visible"/>
                                      </p:to>
                                    </p:set>
                                    <p:anim calcmode="lin" valueType="num">
                                      <p:cBhvr additive="base">
                                        <p:cTn id="25" dur="500" fill="hold"/>
                                        <p:tgtEl>
                                          <p:spTgt spid="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9">
                                            <p:txEl>
                                              <p:pRg st="5" end="5"/>
                                            </p:txEl>
                                          </p:spTgt>
                                        </p:tgtEl>
                                        <p:attrNameLst>
                                          <p:attrName>style.visibility</p:attrName>
                                        </p:attrNameLst>
                                      </p:cBhvr>
                                      <p:to>
                                        <p:strVal val="visible"/>
                                      </p:to>
                                    </p:set>
                                    <p:anim calcmode="lin" valueType="num">
                                      <p:cBhvr additive="base">
                                        <p:cTn id="31" dur="500" fill="hold"/>
                                        <p:tgtEl>
                                          <p:spTgt spid="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9">
                                            <p:txEl>
                                              <p:pRg st="6" end="6"/>
                                            </p:txEl>
                                          </p:spTgt>
                                        </p:tgtEl>
                                        <p:attrNameLst>
                                          <p:attrName>style.visibility</p:attrName>
                                        </p:attrNameLst>
                                      </p:cBhvr>
                                      <p:to>
                                        <p:strVal val="visible"/>
                                      </p:to>
                                    </p:set>
                                    <p:anim calcmode="lin" valueType="num">
                                      <p:cBhvr additive="base">
                                        <p:cTn id="37" dur="500" fill="hold"/>
                                        <p:tgtEl>
                                          <p:spTgt spid="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9">
                                            <p:txEl>
                                              <p:pRg st="7" end="7"/>
                                            </p:txEl>
                                          </p:spTgt>
                                        </p:tgtEl>
                                        <p:attrNameLst>
                                          <p:attrName>style.visibility</p:attrName>
                                        </p:attrNameLst>
                                      </p:cBhvr>
                                      <p:to>
                                        <p:strVal val="visible"/>
                                      </p:to>
                                    </p:set>
                                    <p:anim calcmode="lin" valueType="num">
                                      <p:cBhvr additive="base">
                                        <p:cTn id="43" dur="500" fill="hold"/>
                                        <p:tgtEl>
                                          <p:spTgt spid="9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grpSp>
        <p:nvGrpSpPr>
          <p:cNvPr id="2" name="Gruppo 1">
            <a:extLst>
              <a:ext uri="{FF2B5EF4-FFF2-40B4-BE49-F238E27FC236}">
                <a16:creationId xmlns:a16="http://schemas.microsoft.com/office/drawing/2014/main" id="{AEBFDE93-7AD4-9C92-4524-AB8DE4794EA2}"/>
              </a:ext>
            </a:extLst>
          </p:cNvPr>
          <p:cNvGrpSpPr/>
          <p:nvPr/>
        </p:nvGrpSpPr>
        <p:grpSpPr>
          <a:xfrm>
            <a:off x="220649" y="2926082"/>
            <a:ext cx="1571707" cy="1802674"/>
            <a:chOff x="531223" y="2011680"/>
            <a:chExt cx="2682240" cy="1802674"/>
          </a:xfrm>
        </p:grpSpPr>
        <p:sp>
          <p:nvSpPr>
            <p:cNvPr id="3" name="Rettangolo 2">
              <a:extLst>
                <a:ext uri="{FF2B5EF4-FFF2-40B4-BE49-F238E27FC236}">
                  <a16:creationId xmlns:a16="http://schemas.microsoft.com/office/drawing/2014/main" id="{EF4C403E-F51A-30AA-92A0-A0B483882A56}"/>
                </a:ext>
              </a:extLst>
            </p:cNvPr>
            <p:cNvSpPr/>
            <p:nvPr/>
          </p:nvSpPr>
          <p:spPr>
            <a:xfrm>
              <a:off x="531223" y="2011680"/>
              <a:ext cx="2682240" cy="180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dirty="0"/>
                <a:t>IT_RISK</a:t>
              </a:r>
            </a:p>
          </p:txBody>
        </p:sp>
        <p:sp>
          <p:nvSpPr>
            <p:cNvPr id="5" name="Rettangolo 4">
              <a:extLst>
                <a:ext uri="{FF2B5EF4-FFF2-40B4-BE49-F238E27FC236}">
                  <a16:creationId xmlns:a16="http://schemas.microsoft.com/office/drawing/2014/main" id="{DF37BB50-1AF8-F627-131C-E5A909B5054D}"/>
                </a:ext>
              </a:extLst>
            </p:cNvPr>
            <p:cNvSpPr/>
            <p:nvPr/>
          </p:nvSpPr>
          <p:spPr>
            <a:xfrm>
              <a:off x="531223" y="2455817"/>
              <a:ext cx="2682240" cy="2264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apm_asset_code</a:t>
              </a:r>
              <a:endParaRPr lang="it-IT" dirty="0"/>
            </a:p>
          </p:txBody>
        </p:sp>
      </p:grpSp>
      <p:grpSp>
        <p:nvGrpSpPr>
          <p:cNvPr id="6" name="Gruppo 5">
            <a:extLst>
              <a:ext uri="{FF2B5EF4-FFF2-40B4-BE49-F238E27FC236}">
                <a16:creationId xmlns:a16="http://schemas.microsoft.com/office/drawing/2014/main" id="{F91FD828-7D1E-A875-99C3-3F3D97CA6DE1}"/>
              </a:ext>
            </a:extLst>
          </p:cNvPr>
          <p:cNvGrpSpPr/>
          <p:nvPr/>
        </p:nvGrpSpPr>
        <p:grpSpPr>
          <a:xfrm>
            <a:off x="312089" y="889654"/>
            <a:ext cx="1571707" cy="1802674"/>
            <a:chOff x="531223" y="2011680"/>
            <a:chExt cx="2682240" cy="1802674"/>
          </a:xfrm>
        </p:grpSpPr>
        <p:sp>
          <p:nvSpPr>
            <p:cNvPr id="7" name="Rettangolo 6">
              <a:extLst>
                <a:ext uri="{FF2B5EF4-FFF2-40B4-BE49-F238E27FC236}">
                  <a16:creationId xmlns:a16="http://schemas.microsoft.com/office/drawing/2014/main" id="{3CB3E36E-4239-0CE5-B7EC-B05A8CD6D286}"/>
                </a:ext>
              </a:extLst>
            </p:cNvPr>
            <p:cNvSpPr/>
            <p:nvPr/>
          </p:nvSpPr>
          <p:spPr>
            <a:xfrm>
              <a:off x="531223" y="2011680"/>
              <a:ext cx="2682240" cy="180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dirty="0"/>
                <a:t>CMDB</a:t>
              </a:r>
            </a:p>
          </p:txBody>
        </p:sp>
        <p:sp>
          <p:nvSpPr>
            <p:cNvPr id="8" name="Rettangolo 7">
              <a:extLst>
                <a:ext uri="{FF2B5EF4-FFF2-40B4-BE49-F238E27FC236}">
                  <a16:creationId xmlns:a16="http://schemas.microsoft.com/office/drawing/2014/main" id="{F41CD539-4CBC-EF70-AFE9-9A3046D5AE8C}"/>
                </a:ext>
              </a:extLst>
            </p:cNvPr>
            <p:cNvSpPr/>
            <p:nvPr/>
          </p:nvSpPr>
          <p:spPr>
            <a:xfrm>
              <a:off x="531223" y="2455817"/>
              <a:ext cx="2682240" cy="2264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apm_asset_code</a:t>
              </a:r>
              <a:endParaRPr lang="it-IT" dirty="0"/>
            </a:p>
          </p:txBody>
        </p:sp>
      </p:grpSp>
      <p:grpSp>
        <p:nvGrpSpPr>
          <p:cNvPr id="9" name="Gruppo 8">
            <a:extLst>
              <a:ext uri="{FF2B5EF4-FFF2-40B4-BE49-F238E27FC236}">
                <a16:creationId xmlns:a16="http://schemas.microsoft.com/office/drawing/2014/main" id="{18E6069C-8C19-3255-3A55-DCB23CB70DCC}"/>
              </a:ext>
            </a:extLst>
          </p:cNvPr>
          <p:cNvGrpSpPr/>
          <p:nvPr/>
        </p:nvGrpSpPr>
        <p:grpSpPr>
          <a:xfrm>
            <a:off x="2797934" y="2627816"/>
            <a:ext cx="1571707" cy="1802674"/>
            <a:chOff x="531223" y="2011680"/>
            <a:chExt cx="2682240" cy="1802674"/>
          </a:xfrm>
        </p:grpSpPr>
        <p:sp>
          <p:nvSpPr>
            <p:cNvPr id="10" name="Rettangolo 9">
              <a:extLst>
                <a:ext uri="{FF2B5EF4-FFF2-40B4-BE49-F238E27FC236}">
                  <a16:creationId xmlns:a16="http://schemas.microsoft.com/office/drawing/2014/main" id="{0ECD6B66-E991-75B4-1728-3FED958A6890}"/>
                </a:ext>
              </a:extLst>
            </p:cNvPr>
            <p:cNvSpPr/>
            <p:nvPr/>
          </p:nvSpPr>
          <p:spPr>
            <a:xfrm>
              <a:off x="531223" y="2011680"/>
              <a:ext cx="2682240" cy="180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dirty="0"/>
                <a:t>APM</a:t>
              </a:r>
            </a:p>
          </p:txBody>
        </p:sp>
        <p:sp>
          <p:nvSpPr>
            <p:cNvPr id="11" name="Rettangolo 10">
              <a:extLst>
                <a:ext uri="{FF2B5EF4-FFF2-40B4-BE49-F238E27FC236}">
                  <a16:creationId xmlns:a16="http://schemas.microsoft.com/office/drawing/2014/main" id="{35A97297-0FA4-702C-A9B3-360AFAA40943}"/>
                </a:ext>
              </a:extLst>
            </p:cNvPr>
            <p:cNvSpPr/>
            <p:nvPr/>
          </p:nvSpPr>
          <p:spPr>
            <a:xfrm>
              <a:off x="531223" y="2455817"/>
              <a:ext cx="2682240" cy="2264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Asset_code</a:t>
              </a:r>
              <a:endParaRPr lang="it-IT" dirty="0"/>
            </a:p>
          </p:txBody>
        </p:sp>
      </p:grpSp>
      <p:cxnSp>
        <p:nvCxnSpPr>
          <p:cNvPr id="13" name="Connettore 2 12">
            <a:extLst>
              <a:ext uri="{FF2B5EF4-FFF2-40B4-BE49-F238E27FC236}">
                <a16:creationId xmlns:a16="http://schemas.microsoft.com/office/drawing/2014/main" id="{29563619-8ECD-AE35-B11B-E63F7474F7B6}"/>
              </a:ext>
            </a:extLst>
          </p:cNvPr>
          <p:cNvCxnSpPr>
            <a:stCxn id="8" idx="3"/>
            <a:endCxn id="11" idx="1"/>
          </p:cNvCxnSpPr>
          <p:nvPr/>
        </p:nvCxnSpPr>
        <p:spPr>
          <a:xfrm>
            <a:off x="1883796" y="1447003"/>
            <a:ext cx="914138" cy="1738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1BDC31A3-65A5-96A4-3CC1-FFD66D60963F}"/>
              </a:ext>
            </a:extLst>
          </p:cNvPr>
          <p:cNvCxnSpPr>
            <a:stCxn id="5" idx="3"/>
            <a:endCxn id="11" idx="1"/>
          </p:cNvCxnSpPr>
          <p:nvPr/>
        </p:nvCxnSpPr>
        <p:spPr>
          <a:xfrm flipV="1">
            <a:off x="1792356" y="3185165"/>
            <a:ext cx="1005578" cy="298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BD591602-7A77-F473-BC34-9C811F8177AA}"/>
              </a:ext>
            </a:extLst>
          </p:cNvPr>
          <p:cNvCxnSpPr>
            <a:stCxn id="24" idx="1"/>
            <a:endCxn id="11" idx="3"/>
          </p:cNvCxnSpPr>
          <p:nvPr/>
        </p:nvCxnSpPr>
        <p:spPr>
          <a:xfrm flipH="1">
            <a:off x="4369641" y="2092675"/>
            <a:ext cx="2749458" cy="1092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816FD0D-97C6-3A94-88D1-6C993E0F6E27}"/>
              </a:ext>
            </a:extLst>
          </p:cNvPr>
          <p:cNvCxnSpPr>
            <a:stCxn id="19" idx="1"/>
            <a:endCxn id="11" idx="3"/>
          </p:cNvCxnSpPr>
          <p:nvPr/>
        </p:nvCxnSpPr>
        <p:spPr>
          <a:xfrm flipH="1" flipV="1">
            <a:off x="4369641" y="3185165"/>
            <a:ext cx="307609" cy="550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0" name="Gruppo 29">
            <a:extLst>
              <a:ext uri="{FF2B5EF4-FFF2-40B4-BE49-F238E27FC236}">
                <a16:creationId xmlns:a16="http://schemas.microsoft.com/office/drawing/2014/main" id="{F828CB9D-9B01-4548-C2A0-E2DB0465BB9E}"/>
              </a:ext>
            </a:extLst>
          </p:cNvPr>
          <p:cNvGrpSpPr/>
          <p:nvPr/>
        </p:nvGrpSpPr>
        <p:grpSpPr>
          <a:xfrm>
            <a:off x="4674703" y="3178583"/>
            <a:ext cx="1576801" cy="1802674"/>
            <a:chOff x="7228799" y="4728756"/>
            <a:chExt cx="1576801" cy="1802674"/>
          </a:xfrm>
        </p:grpSpPr>
        <p:sp>
          <p:nvSpPr>
            <p:cNvPr id="18" name="Rettangolo 17">
              <a:extLst>
                <a:ext uri="{FF2B5EF4-FFF2-40B4-BE49-F238E27FC236}">
                  <a16:creationId xmlns:a16="http://schemas.microsoft.com/office/drawing/2014/main" id="{14B2AAF3-5C2F-883E-2D3E-97F4929FEDA1}"/>
                </a:ext>
              </a:extLst>
            </p:cNvPr>
            <p:cNvSpPr/>
            <p:nvPr/>
          </p:nvSpPr>
          <p:spPr>
            <a:xfrm>
              <a:off x="7231346" y="4728756"/>
              <a:ext cx="1571707" cy="180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dirty="0"/>
                <a:t>TAXONOMY</a:t>
              </a:r>
            </a:p>
          </p:txBody>
        </p:sp>
        <p:sp>
          <p:nvSpPr>
            <p:cNvPr id="19" name="Rettangolo 18">
              <a:extLst>
                <a:ext uri="{FF2B5EF4-FFF2-40B4-BE49-F238E27FC236}">
                  <a16:creationId xmlns:a16="http://schemas.microsoft.com/office/drawing/2014/main" id="{7DB226D3-B7A5-8E76-0111-540A5684E17E}"/>
                </a:ext>
              </a:extLst>
            </p:cNvPr>
            <p:cNvSpPr/>
            <p:nvPr/>
          </p:nvSpPr>
          <p:spPr>
            <a:xfrm>
              <a:off x="7231346" y="5172893"/>
              <a:ext cx="1571707" cy="2264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apm_asset_code</a:t>
              </a:r>
              <a:endParaRPr lang="it-IT" dirty="0"/>
            </a:p>
          </p:txBody>
        </p:sp>
        <p:sp>
          <p:nvSpPr>
            <p:cNvPr id="20" name="Rettangolo 19">
              <a:extLst>
                <a:ext uri="{FF2B5EF4-FFF2-40B4-BE49-F238E27FC236}">
                  <a16:creationId xmlns:a16="http://schemas.microsoft.com/office/drawing/2014/main" id="{07C74A2E-ACFF-79CB-7D07-A6CE8E8BEE49}"/>
                </a:ext>
              </a:extLst>
            </p:cNvPr>
            <p:cNvSpPr/>
            <p:nvPr/>
          </p:nvSpPr>
          <p:spPr>
            <a:xfrm>
              <a:off x="7233893" y="5412378"/>
              <a:ext cx="1571707" cy="2264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err="1"/>
                <a:t>process</a:t>
              </a:r>
              <a:r>
                <a:rPr lang="it-IT" dirty="0"/>
                <a:t>-code</a:t>
              </a:r>
            </a:p>
          </p:txBody>
        </p:sp>
        <p:sp>
          <p:nvSpPr>
            <p:cNvPr id="21" name="Rettangolo 20">
              <a:extLst>
                <a:ext uri="{FF2B5EF4-FFF2-40B4-BE49-F238E27FC236}">
                  <a16:creationId xmlns:a16="http://schemas.microsoft.com/office/drawing/2014/main" id="{A4341126-0B04-6C63-071B-EFB9913289FB}"/>
                </a:ext>
              </a:extLst>
            </p:cNvPr>
            <p:cNvSpPr/>
            <p:nvPr/>
          </p:nvSpPr>
          <p:spPr>
            <a:xfrm>
              <a:off x="7228799" y="5651863"/>
              <a:ext cx="1571707" cy="2264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err="1"/>
                <a:t>phase_code</a:t>
              </a:r>
              <a:endParaRPr lang="it-IT" dirty="0"/>
            </a:p>
          </p:txBody>
        </p:sp>
      </p:grpSp>
      <p:grpSp>
        <p:nvGrpSpPr>
          <p:cNvPr id="22" name="Gruppo 21">
            <a:extLst>
              <a:ext uri="{FF2B5EF4-FFF2-40B4-BE49-F238E27FC236}">
                <a16:creationId xmlns:a16="http://schemas.microsoft.com/office/drawing/2014/main" id="{DA6D62EC-5BCD-915D-E003-3F2F3E46129E}"/>
              </a:ext>
            </a:extLst>
          </p:cNvPr>
          <p:cNvGrpSpPr/>
          <p:nvPr/>
        </p:nvGrpSpPr>
        <p:grpSpPr>
          <a:xfrm>
            <a:off x="7119099" y="1535326"/>
            <a:ext cx="1576810" cy="1802674"/>
            <a:chOff x="9335587" y="1942013"/>
            <a:chExt cx="2690949" cy="1802674"/>
          </a:xfrm>
        </p:grpSpPr>
        <p:sp>
          <p:nvSpPr>
            <p:cNvPr id="23" name="Rettangolo 22">
              <a:extLst>
                <a:ext uri="{FF2B5EF4-FFF2-40B4-BE49-F238E27FC236}">
                  <a16:creationId xmlns:a16="http://schemas.microsoft.com/office/drawing/2014/main" id="{724BCAD7-FE2A-B1D4-F144-3173683C982D}"/>
                </a:ext>
              </a:extLst>
            </p:cNvPr>
            <p:cNvSpPr/>
            <p:nvPr/>
          </p:nvSpPr>
          <p:spPr>
            <a:xfrm>
              <a:off x="9335587" y="1942013"/>
              <a:ext cx="2682240" cy="180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dirty="0"/>
                <a:t>BC</a:t>
              </a:r>
            </a:p>
          </p:txBody>
        </p:sp>
        <p:sp>
          <p:nvSpPr>
            <p:cNvPr id="24" name="Rettangolo 23">
              <a:extLst>
                <a:ext uri="{FF2B5EF4-FFF2-40B4-BE49-F238E27FC236}">
                  <a16:creationId xmlns:a16="http://schemas.microsoft.com/office/drawing/2014/main" id="{24A7EE70-8653-B01D-E74F-A486A793574B}"/>
                </a:ext>
              </a:extLst>
            </p:cNvPr>
            <p:cNvSpPr/>
            <p:nvPr/>
          </p:nvSpPr>
          <p:spPr>
            <a:xfrm>
              <a:off x="9335587" y="2386150"/>
              <a:ext cx="2682240" cy="2264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apm_asset_code</a:t>
              </a:r>
              <a:endParaRPr lang="it-IT" dirty="0"/>
            </a:p>
          </p:txBody>
        </p:sp>
        <p:sp>
          <p:nvSpPr>
            <p:cNvPr id="25" name="Rettangolo 24">
              <a:extLst>
                <a:ext uri="{FF2B5EF4-FFF2-40B4-BE49-F238E27FC236}">
                  <a16:creationId xmlns:a16="http://schemas.microsoft.com/office/drawing/2014/main" id="{2A2C16D9-C0BC-39E6-0BEB-F04F90245B6F}"/>
                </a:ext>
              </a:extLst>
            </p:cNvPr>
            <p:cNvSpPr/>
            <p:nvPr/>
          </p:nvSpPr>
          <p:spPr>
            <a:xfrm>
              <a:off x="9344296" y="2627816"/>
              <a:ext cx="2682240" cy="2264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err="1"/>
                <a:t>process</a:t>
              </a:r>
              <a:r>
                <a:rPr lang="it-IT" dirty="0"/>
                <a:t>-code</a:t>
              </a:r>
            </a:p>
          </p:txBody>
        </p:sp>
        <p:sp>
          <p:nvSpPr>
            <p:cNvPr id="26" name="Rettangolo 25">
              <a:extLst>
                <a:ext uri="{FF2B5EF4-FFF2-40B4-BE49-F238E27FC236}">
                  <a16:creationId xmlns:a16="http://schemas.microsoft.com/office/drawing/2014/main" id="{7EB4E5D2-1749-FB05-7898-9630136416E2}"/>
                </a:ext>
              </a:extLst>
            </p:cNvPr>
            <p:cNvSpPr/>
            <p:nvPr/>
          </p:nvSpPr>
          <p:spPr>
            <a:xfrm>
              <a:off x="9335602" y="2867301"/>
              <a:ext cx="2682240" cy="2264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err="1"/>
                <a:t>phase_code</a:t>
              </a:r>
              <a:endParaRPr lang="it-IT" dirty="0"/>
            </a:p>
          </p:txBody>
        </p:sp>
      </p:grpSp>
      <p:cxnSp>
        <p:nvCxnSpPr>
          <p:cNvPr id="27" name="Connettore 2 26">
            <a:extLst>
              <a:ext uri="{FF2B5EF4-FFF2-40B4-BE49-F238E27FC236}">
                <a16:creationId xmlns:a16="http://schemas.microsoft.com/office/drawing/2014/main" id="{27DBDB20-A463-A574-282E-FCEB9867ED71}"/>
              </a:ext>
            </a:extLst>
          </p:cNvPr>
          <p:cNvCxnSpPr>
            <a:cxnSpLocks/>
            <a:stCxn id="25" idx="1"/>
            <a:endCxn id="20" idx="3"/>
          </p:cNvCxnSpPr>
          <p:nvPr/>
        </p:nvCxnSpPr>
        <p:spPr>
          <a:xfrm flipH="1">
            <a:off x="6251504" y="2334341"/>
            <a:ext cx="872698" cy="164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19CFDF17-1D12-0F5A-D86E-5B652A415F78}"/>
              </a:ext>
            </a:extLst>
          </p:cNvPr>
          <p:cNvCxnSpPr>
            <a:cxnSpLocks/>
            <a:stCxn id="26" idx="1"/>
            <a:endCxn id="21" idx="3"/>
          </p:cNvCxnSpPr>
          <p:nvPr/>
        </p:nvCxnSpPr>
        <p:spPr>
          <a:xfrm flipH="1">
            <a:off x="6246410" y="2573826"/>
            <a:ext cx="872698" cy="164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Diagramma 39">
            <a:extLst>
              <a:ext uri="{FF2B5EF4-FFF2-40B4-BE49-F238E27FC236}">
                <a16:creationId xmlns:a16="http://schemas.microsoft.com/office/drawing/2014/main" id="{5351CE33-8B52-C678-AFE4-75448C89A26F}"/>
              </a:ext>
            </a:extLst>
          </p:cNvPr>
          <p:cNvGraphicFramePr/>
          <p:nvPr>
            <p:extLst>
              <p:ext uri="{D42A27DB-BD31-4B8C-83A1-F6EECF244321}">
                <p14:modId xmlns:p14="http://schemas.microsoft.com/office/powerpoint/2010/main" val="4177400910"/>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5" name="Rettangolo 34">
            <a:extLst>
              <a:ext uri="{FF2B5EF4-FFF2-40B4-BE49-F238E27FC236}">
                <a16:creationId xmlns:a16="http://schemas.microsoft.com/office/drawing/2014/main" id="{79DEA6F7-AA6F-75FE-E9C3-387CCF5D21E3}"/>
              </a:ext>
            </a:extLst>
          </p:cNvPr>
          <p:cNvSpPr/>
          <p:nvPr/>
        </p:nvSpPr>
        <p:spPr>
          <a:xfrm>
            <a:off x="3124712" y="1195101"/>
            <a:ext cx="2606803" cy="707886"/>
          </a:xfrm>
          <a:prstGeom prst="rect">
            <a:avLst/>
          </a:prstGeom>
          <a:noFill/>
        </p:spPr>
        <p:txBody>
          <a:bodyPr wrap="none" lIns="91440" tIns="45720" rIns="91440" bIns="45720">
            <a:spAutoFit/>
          </a:bodyPr>
          <a:lstStyle/>
          <a:p>
            <a:pPr algn="ctr"/>
            <a:r>
              <a:rPr lang="it-IT" sz="2000" b="1" cap="none" spc="0" dirty="0">
                <a:ln w="10160">
                  <a:solidFill>
                    <a:schemeClr val="accent5"/>
                  </a:solidFill>
                  <a:prstDash val="solid"/>
                </a:ln>
                <a:solidFill>
                  <a:srgbClr val="FF0000"/>
                </a:solidFill>
                <a:effectLst>
                  <a:outerShdw blurRad="38100" dist="22860" dir="5400000" algn="tl" rotWithShape="0">
                    <a:srgbClr val="000000">
                      <a:alpha val="30000"/>
                    </a:srgbClr>
                  </a:outerShdw>
                </a:effectLst>
              </a:rPr>
              <a:t>(e.g. Security </a:t>
            </a:r>
          </a:p>
          <a:p>
            <a:pPr algn="ctr"/>
            <a:r>
              <a:rPr lang="it-IT" sz="2000" b="1" cap="none" spc="0" dirty="0">
                <a:ln w="10160">
                  <a:solidFill>
                    <a:schemeClr val="accent5"/>
                  </a:solidFill>
                  <a:prstDash val="solid"/>
                </a:ln>
                <a:solidFill>
                  <a:srgbClr val="FF0000"/>
                </a:solidFill>
                <a:effectLst>
                  <a:outerShdw blurRad="38100" dist="22860" dir="5400000" algn="tl" rotWithShape="0">
                    <a:srgbClr val="000000">
                      <a:alpha val="30000"/>
                    </a:srgbClr>
                  </a:outerShdw>
                </a:effectLst>
              </a:rPr>
              <a:t>Asset Management)</a:t>
            </a:r>
          </a:p>
        </p:txBody>
      </p:sp>
      <p:sp>
        <p:nvSpPr>
          <p:cNvPr id="37" name="Rettangolo 36">
            <a:extLst>
              <a:ext uri="{FF2B5EF4-FFF2-40B4-BE49-F238E27FC236}">
                <a16:creationId xmlns:a16="http://schemas.microsoft.com/office/drawing/2014/main" id="{7C5475A5-E4E9-2B1F-090F-2D3684D5E412}"/>
              </a:ext>
            </a:extLst>
          </p:cNvPr>
          <p:cNvSpPr/>
          <p:nvPr/>
        </p:nvSpPr>
        <p:spPr>
          <a:xfrm>
            <a:off x="1981885" y="451726"/>
            <a:ext cx="4828566"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Entity</a:t>
            </a:r>
            <a:r>
              <a:rPr lang="it-IT" sz="4800" b="1" dirty="0">
                <a:solidFill>
                  <a:srgbClr val="FFFF00"/>
                </a:solidFill>
                <a:effectLst>
                  <a:outerShdw blurRad="38100" dist="38100" dir="2700000" algn="tl">
                    <a:srgbClr val="000000">
                      <a:alpha val="43137"/>
                    </a:srgbClr>
                  </a:outerShdw>
                </a:effectLst>
                <a:latin typeface="Bangers"/>
                <a:sym typeface="Bangers"/>
              </a:rPr>
              <a:t> / </a:t>
            </a:r>
            <a:r>
              <a:rPr lang="it-IT" sz="4800" b="1" dirty="0" err="1">
                <a:solidFill>
                  <a:srgbClr val="FFFF00"/>
                </a:solidFill>
                <a:effectLst>
                  <a:outerShdw blurRad="38100" dist="38100" dir="2700000" algn="tl">
                    <a:srgbClr val="000000">
                      <a:alpha val="43137"/>
                    </a:srgbClr>
                  </a:outerShdw>
                </a:effectLst>
                <a:latin typeface="Bangers"/>
                <a:sym typeface="Bangers"/>
              </a:rPr>
              <a:t>Relationship</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sp>
        <p:nvSpPr>
          <p:cNvPr id="4" name="Segnaposto numero diapositiva 3">
            <a:extLst>
              <a:ext uri="{FF2B5EF4-FFF2-40B4-BE49-F238E27FC236}">
                <a16:creationId xmlns:a16="http://schemas.microsoft.com/office/drawing/2014/main" id="{4DA4E272-21E9-4364-C6FE-38F391D0E853}"/>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30</a:t>
            </a:fld>
            <a:endParaRPr lang="it-IT"/>
          </a:p>
        </p:txBody>
      </p:sp>
    </p:spTree>
    <p:extLst>
      <p:ext uri="{BB962C8B-B14F-4D97-AF65-F5344CB8AC3E}">
        <p14:creationId xmlns:p14="http://schemas.microsoft.com/office/powerpoint/2010/main" val="4284133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2"/>
        <p:cNvGrpSpPr/>
        <p:nvPr/>
      </p:nvGrpSpPr>
      <p:grpSpPr>
        <a:xfrm>
          <a:off x="0" y="0"/>
          <a:ext cx="0" cy="0"/>
          <a:chOff x="0" y="0"/>
          <a:chExt cx="0" cy="0"/>
        </a:xfrm>
      </p:grpSpPr>
      <p:graphicFrame>
        <p:nvGraphicFramePr>
          <p:cNvPr id="9" name="Diagramma 8">
            <a:extLst>
              <a:ext uri="{FF2B5EF4-FFF2-40B4-BE49-F238E27FC236}">
                <a16:creationId xmlns:a16="http://schemas.microsoft.com/office/drawing/2014/main" id="{A5C0E0A6-A0E8-3E7A-E55C-29C0ADEA578F}"/>
              </a:ext>
            </a:extLst>
          </p:cNvPr>
          <p:cNvGraphicFramePr/>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r>
              <a:rPr lang="it-IT" sz="2000" dirty="0"/>
              <a:t>In data </a:t>
            </a:r>
            <a:r>
              <a:rPr lang="it-IT" sz="2000" dirty="0" err="1"/>
              <a:t>correlation</a:t>
            </a:r>
            <a:r>
              <a:rPr lang="it-IT" sz="2000" dirty="0"/>
              <a:t> checks, </a:t>
            </a:r>
            <a:r>
              <a:rPr lang="it-IT" sz="2000" dirty="0" err="1"/>
              <a:t>there</a:t>
            </a:r>
            <a:r>
              <a:rPr lang="it-IT" sz="2000" dirty="0"/>
              <a:t> </a:t>
            </a:r>
            <a:r>
              <a:rPr lang="it-IT" sz="2000" dirty="0" err="1"/>
              <a:t>could</a:t>
            </a:r>
            <a:r>
              <a:rPr lang="it-IT" sz="2000" dirty="0"/>
              <a:t> be </a:t>
            </a:r>
            <a:r>
              <a:rPr lang="it-IT" sz="2000" b="1" dirty="0">
                <a:effectLst>
                  <a:outerShdw blurRad="38100" dist="38100" dir="2700000" algn="tl">
                    <a:srgbClr val="000000">
                      <a:alpha val="43137"/>
                    </a:srgbClr>
                  </a:outerShdw>
                </a:effectLst>
              </a:rPr>
              <a:t>false </a:t>
            </a:r>
            <a:r>
              <a:rPr lang="it-IT" sz="2000" b="1" dirty="0" err="1">
                <a:effectLst>
                  <a:outerShdw blurRad="38100" dist="38100" dir="2700000" algn="tl">
                    <a:srgbClr val="000000">
                      <a:alpha val="43137"/>
                    </a:srgbClr>
                  </a:outerShdw>
                </a:effectLst>
              </a:rPr>
              <a:t>positives</a:t>
            </a:r>
            <a:r>
              <a:rPr lang="it-IT" sz="2000" dirty="0"/>
              <a:t>:</a:t>
            </a:r>
          </a:p>
          <a:p>
            <a:pPr lvl="1"/>
            <a:r>
              <a:rPr lang="it-IT" sz="2000" dirty="0"/>
              <a:t>data </a:t>
            </a:r>
            <a:r>
              <a:rPr lang="it-IT" sz="2000" dirty="0" err="1"/>
              <a:t>that</a:t>
            </a:r>
            <a:r>
              <a:rPr lang="it-IT" sz="2000" dirty="0"/>
              <a:t> </a:t>
            </a:r>
            <a:r>
              <a:rPr lang="it-IT" sz="2000" dirty="0" err="1"/>
              <a:t>haven’t</a:t>
            </a:r>
            <a:r>
              <a:rPr lang="it-IT" sz="2000" dirty="0"/>
              <a:t> </a:t>
            </a:r>
            <a:r>
              <a:rPr lang="it-IT" sz="2000" dirty="0" err="1"/>
              <a:t>correlations</a:t>
            </a:r>
            <a:r>
              <a:rPr lang="it-IT" sz="2000" dirty="0"/>
              <a:t> </a:t>
            </a:r>
          </a:p>
          <a:p>
            <a:pPr lvl="1"/>
            <a:r>
              <a:rPr lang="it-IT" sz="2000" dirty="0"/>
              <a:t>data </a:t>
            </a:r>
            <a:r>
              <a:rPr lang="it-IT" sz="2000" dirty="0" err="1"/>
              <a:t>that</a:t>
            </a:r>
            <a:r>
              <a:rPr lang="it-IT" sz="2000" dirty="0"/>
              <a:t> </a:t>
            </a:r>
            <a:r>
              <a:rPr lang="it-IT" sz="2000" dirty="0" err="1"/>
              <a:t>doesn’t</a:t>
            </a:r>
            <a:r>
              <a:rPr lang="it-IT" sz="2000" dirty="0"/>
              <a:t> </a:t>
            </a:r>
            <a:r>
              <a:rPr lang="it-IT" sz="2000" dirty="0" err="1"/>
              <a:t>have</a:t>
            </a:r>
            <a:r>
              <a:rPr lang="it-IT" sz="2000" dirty="0"/>
              <a:t> to be </a:t>
            </a:r>
            <a:r>
              <a:rPr lang="it-IT" sz="2000" dirty="0" err="1"/>
              <a:t>highlighted</a:t>
            </a:r>
            <a:r>
              <a:rPr lang="it-IT" sz="2000" dirty="0"/>
              <a:t> in checks,</a:t>
            </a:r>
          </a:p>
          <a:p>
            <a:r>
              <a:rPr lang="it-IT" sz="2000" dirty="0"/>
              <a:t>in </a:t>
            </a:r>
            <a:r>
              <a:rPr lang="it-IT" sz="2000" dirty="0" err="1"/>
              <a:t>other</a:t>
            </a:r>
            <a:r>
              <a:rPr lang="it-IT" sz="2000" dirty="0"/>
              <a:t> words how to </a:t>
            </a:r>
            <a:r>
              <a:rPr lang="it-IT" sz="2000" dirty="0" err="1"/>
              <a:t>avoid</a:t>
            </a:r>
            <a:r>
              <a:rPr lang="it-IT" sz="2000" dirty="0"/>
              <a:t> </a:t>
            </a:r>
            <a:r>
              <a:rPr lang="it-IT" sz="2000" b="1" dirty="0">
                <a:effectLst>
                  <a:outerShdw blurRad="38100" dist="38100" dir="2700000" algn="tl">
                    <a:srgbClr val="000000">
                      <a:alpha val="43137"/>
                    </a:srgbClr>
                  </a:outerShdw>
                </a:effectLst>
              </a:rPr>
              <a:t>false </a:t>
            </a:r>
            <a:r>
              <a:rPr lang="it-IT" sz="2000" b="1" dirty="0" err="1">
                <a:effectLst>
                  <a:outerShdw blurRad="38100" dist="38100" dir="2700000" algn="tl">
                    <a:srgbClr val="000000">
                      <a:alpha val="43137"/>
                    </a:srgbClr>
                  </a:outerShdw>
                </a:effectLst>
              </a:rPr>
              <a:t>positives</a:t>
            </a:r>
            <a:r>
              <a:rPr lang="it-IT" sz="2000" b="1" dirty="0">
                <a:effectLst>
                  <a:outerShdw blurRad="38100" dist="38100" dir="2700000" algn="tl">
                    <a:srgbClr val="000000">
                      <a:alpha val="43137"/>
                    </a:srgbClr>
                  </a:outerShdw>
                </a:effectLst>
              </a:rPr>
              <a:t> </a:t>
            </a:r>
            <a:r>
              <a:rPr lang="it-IT" sz="2000" dirty="0"/>
              <a:t>in data </a:t>
            </a:r>
            <a:r>
              <a:rPr lang="it-IT" sz="2000" dirty="0" err="1"/>
              <a:t>correlation</a:t>
            </a:r>
            <a:r>
              <a:rPr lang="it-IT" sz="2000" dirty="0"/>
              <a:t> checks and </a:t>
            </a:r>
            <a:r>
              <a:rPr lang="it-IT" sz="2000" b="1" dirty="0" err="1">
                <a:effectLst>
                  <a:outerShdw blurRad="38100" dist="38100" dir="2700000" algn="tl">
                    <a:srgbClr val="000000">
                      <a:alpha val="43137"/>
                    </a:srgbClr>
                  </a:outerShdw>
                </a:effectLst>
              </a:rPr>
              <a:t>maintain</a:t>
            </a:r>
            <a:r>
              <a:rPr lang="it-IT" sz="2000" dirty="0"/>
              <a:t> </a:t>
            </a:r>
            <a:r>
              <a:rPr lang="it-IT" sz="2000" dirty="0" err="1"/>
              <a:t>these</a:t>
            </a:r>
            <a:r>
              <a:rPr lang="it-IT" sz="2000" dirty="0"/>
              <a:t> </a:t>
            </a:r>
            <a:r>
              <a:rPr lang="it-IT" sz="2000" dirty="0" err="1"/>
              <a:t>informaton</a:t>
            </a:r>
            <a:r>
              <a:rPr lang="it-IT" sz="2000" dirty="0"/>
              <a:t> for the </a:t>
            </a:r>
            <a:r>
              <a:rPr lang="it-IT" sz="2000" dirty="0" err="1"/>
              <a:t>nexts</a:t>
            </a:r>
            <a:r>
              <a:rPr lang="it-IT" sz="2000" dirty="0"/>
              <a:t> checks?</a:t>
            </a:r>
          </a:p>
          <a:p>
            <a:r>
              <a:rPr lang="it-IT" sz="2000" dirty="0"/>
              <a:t>Splunk </a:t>
            </a:r>
            <a:r>
              <a:rPr lang="it-IT" sz="2000" dirty="0" err="1"/>
              <a:t>isn’t</a:t>
            </a:r>
            <a:r>
              <a:rPr lang="it-IT" sz="2000" dirty="0"/>
              <a:t> a DB and </a:t>
            </a:r>
            <a:r>
              <a:rPr lang="it-IT" sz="2000" dirty="0" err="1"/>
              <a:t>it</a:t>
            </a:r>
            <a:r>
              <a:rPr lang="it-IT" sz="2000" dirty="0"/>
              <a:t> </a:t>
            </a:r>
            <a:r>
              <a:rPr lang="it-IT" sz="2000" dirty="0" err="1"/>
              <a:t>isn’t</a:t>
            </a:r>
            <a:r>
              <a:rPr lang="it-IT" sz="2000" dirty="0"/>
              <a:t> </a:t>
            </a:r>
            <a:r>
              <a:rPr lang="it-IT" sz="2000" dirty="0" err="1"/>
              <a:t>possible</a:t>
            </a:r>
            <a:r>
              <a:rPr lang="it-IT" sz="2000" dirty="0"/>
              <a:t> to </a:t>
            </a:r>
            <a:r>
              <a:rPr lang="it-IT" sz="2000" dirty="0" err="1"/>
              <a:t>modify</a:t>
            </a:r>
            <a:r>
              <a:rPr lang="it-IT" sz="2000" dirty="0"/>
              <a:t> data </a:t>
            </a:r>
            <a:r>
              <a:rPr lang="it-IT" sz="2000" dirty="0" err="1"/>
              <a:t>stored</a:t>
            </a:r>
            <a:endParaRPr lang="it-IT" sz="2000" b="1" dirty="0">
              <a:effectLst>
                <a:outerShdw blurRad="38100" dist="38100" dir="2700000" algn="tl">
                  <a:srgbClr val="000000">
                    <a:alpha val="43137"/>
                  </a:srgbClr>
                </a:outerShdw>
              </a:effectLst>
            </a:endParaRPr>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t>Whitelisting</a:t>
            </a:r>
            <a:r>
              <a:rPr lang="it-IT" dirty="0"/>
              <a:t>: the </a:t>
            </a:r>
            <a:r>
              <a:rPr lang="it-IT" dirty="0" err="1"/>
              <a:t>problem</a:t>
            </a:r>
            <a:endParaRPr lang="it-IT" dirty="0"/>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8"/>
          <a:stretch>
            <a:fillRect/>
          </a:stretch>
        </p:blipFill>
        <p:spPr>
          <a:xfrm>
            <a:off x="7448783" y="4057790"/>
            <a:ext cx="1628566" cy="1085710"/>
          </a:xfrm>
          <a:prstGeom prst="rect">
            <a:avLst/>
          </a:prstGeom>
        </p:spPr>
      </p:pic>
    </p:spTree>
    <p:extLst>
      <p:ext uri="{BB962C8B-B14F-4D97-AF65-F5344CB8AC3E}">
        <p14:creationId xmlns:p14="http://schemas.microsoft.com/office/powerpoint/2010/main" val="70376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3">
                                            <p:txEl>
                                              <p:pRg st="1" end="1"/>
                                            </p:txEl>
                                          </p:spTgt>
                                        </p:tgtEl>
                                        <p:attrNameLst>
                                          <p:attrName>style.visibility</p:attrName>
                                        </p:attrNameLst>
                                      </p:cBhvr>
                                      <p:to>
                                        <p:strVal val="visible"/>
                                      </p:to>
                                    </p:set>
                                    <p:anim calcmode="lin" valueType="num">
                                      <p:cBhvr additive="base">
                                        <p:cTn id="7"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xEl>
                                              <p:pRg st="2" end="2"/>
                                            </p:txEl>
                                          </p:spTgt>
                                        </p:tgtEl>
                                        <p:attrNameLst>
                                          <p:attrName>style.visibility</p:attrName>
                                        </p:attrNameLst>
                                      </p:cBhvr>
                                      <p:to>
                                        <p:strVal val="visible"/>
                                      </p:to>
                                    </p:set>
                                    <p:anim calcmode="lin" valueType="num">
                                      <p:cBhvr additive="base">
                                        <p:cTn id="11"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3">
                                            <p:txEl>
                                              <p:pRg st="3" end="3"/>
                                            </p:txEl>
                                          </p:spTgt>
                                        </p:tgtEl>
                                        <p:attrNameLst>
                                          <p:attrName>style.visibility</p:attrName>
                                        </p:attrNameLst>
                                      </p:cBhvr>
                                      <p:to>
                                        <p:strVal val="visible"/>
                                      </p:to>
                                    </p:set>
                                    <p:anim calcmode="lin" valueType="num">
                                      <p:cBhvr additive="base">
                                        <p:cTn id="17"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3">
                                            <p:txEl>
                                              <p:pRg st="4" end="4"/>
                                            </p:txEl>
                                          </p:spTgt>
                                        </p:tgtEl>
                                        <p:attrNameLst>
                                          <p:attrName>style.visibility</p:attrName>
                                        </p:attrNameLst>
                                      </p:cBhvr>
                                      <p:to>
                                        <p:strVal val="visible"/>
                                      </p:to>
                                    </p:set>
                                    <p:anim calcmode="lin" valueType="num">
                                      <p:cBhvr additive="base">
                                        <p:cTn id="23"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132"/>
        <p:cNvGrpSpPr/>
        <p:nvPr/>
      </p:nvGrpSpPr>
      <p:grpSpPr>
        <a:xfrm>
          <a:off x="0" y="0"/>
          <a:ext cx="0" cy="0"/>
          <a:chOff x="0" y="0"/>
          <a:chExt cx="0" cy="0"/>
        </a:xfrm>
      </p:grpSpPr>
      <p:graphicFrame>
        <p:nvGraphicFramePr>
          <p:cNvPr id="9" name="Diagramma 8">
            <a:extLst>
              <a:ext uri="{FF2B5EF4-FFF2-40B4-BE49-F238E27FC236}">
                <a16:creationId xmlns:a16="http://schemas.microsoft.com/office/drawing/2014/main" id="{A5C0E0A6-A0E8-3E7A-E55C-29C0ADEA578F}"/>
              </a:ext>
            </a:extLst>
          </p:cNvPr>
          <p:cNvGraphicFramePr/>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 name="Google Shape;133;p18"/>
          <p:cNvSpPr txBox="1">
            <a:spLocks noGrp="1"/>
          </p:cNvSpPr>
          <p:nvPr>
            <p:ph type="body" idx="1"/>
          </p:nvPr>
        </p:nvSpPr>
        <p:spPr>
          <a:xfrm>
            <a:off x="1073625" y="1550124"/>
            <a:ext cx="7001230" cy="3000773"/>
          </a:xfrm>
          <a:prstGeom prst="rect">
            <a:avLst/>
          </a:prstGeom>
        </p:spPr>
        <p:txBody>
          <a:bodyPr spcFirstLastPara="1" wrap="square" lIns="91425" tIns="91425" rIns="91425" bIns="91425" anchor="t" anchorCtr="0">
            <a:noAutofit/>
          </a:bodyPr>
          <a:lstStyle/>
          <a:p>
            <a:pPr>
              <a:spcBef>
                <a:spcPts val="0"/>
              </a:spcBef>
            </a:pPr>
            <a:r>
              <a:rPr lang="it-IT" sz="2000" dirty="0"/>
              <a:t>Some </a:t>
            </a:r>
            <a:r>
              <a:rPr lang="it-IT" sz="2000" b="1" dirty="0" err="1">
                <a:effectLst>
                  <a:outerShdw blurRad="38100" dist="38100" dir="2700000" algn="tl">
                    <a:srgbClr val="000000">
                      <a:alpha val="43137"/>
                    </a:srgbClr>
                  </a:outerShdw>
                </a:effectLst>
              </a:rPr>
              <a:t>lookups</a:t>
            </a:r>
            <a:r>
              <a:rPr lang="it-IT" sz="2000" dirty="0"/>
              <a:t> (KV-Store) </a:t>
            </a:r>
            <a:r>
              <a:rPr lang="it-IT" sz="2000" dirty="0" err="1"/>
              <a:t>contaiing</a:t>
            </a:r>
            <a:r>
              <a:rPr lang="it-IT" sz="2000" dirty="0"/>
              <a:t> the </a:t>
            </a:r>
            <a:r>
              <a:rPr lang="it-IT" sz="2000" dirty="0" err="1"/>
              <a:t>whitelists</a:t>
            </a:r>
            <a:r>
              <a:rPr lang="it-IT" sz="2000" dirty="0"/>
              <a:t> to </a:t>
            </a:r>
            <a:r>
              <a:rPr lang="it-IT" sz="2000" dirty="0" err="1"/>
              <a:t>not</a:t>
            </a:r>
            <a:r>
              <a:rPr lang="it-IT" sz="2000" dirty="0"/>
              <a:t> check:</a:t>
            </a:r>
          </a:p>
          <a:p>
            <a:pPr lvl="1"/>
            <a:r>
              <a:rPr lang="it-IT" sz="2000" dirty="0" err="1"/>
              <a:t>Taxonomy</a:t>
            </a:r>
            <a:r>
              <a:rPr lang="it-IT" sz="2000" dirty="0"/>
              <a:t>, </a:t>
            </a:r>
          </a:p>
          <a:p>
            <a:pPr lvl="1"/>
            <a:r>
              <a:rPr lang="it-IT" sz="2000" dirty="0"/>
              <a:t>BC</a:t>
            </a:r>
          </a:p>
          <a:p>
            <a:r>
              <a:rPr lang="it-IT" sz="2000" b="1" dirty="0"/>
              <a:t>Some dashboards: </a:t>
            </a:r>
          </a:p>
          <a:p>
            <a:pPr lvl="1"/>
            <a:r>
              <a:rPr lang="it-IT" sz="2000" b="1" dirty="0" err="1"/>
              <a:t>containing</a:t>
            </a:r>
            <a:r>
              <a:rPr lang="it-IT" sz="2000" b="1" dirty="0"/>
              <a:t> </a:t>
            </a:r>
            <a:r>
              <a:rPr lang="it-IT" sz="2000" b="1" dirty="0" err="1"/>
              <a:t>all</a:t>
            </a:r>
            <a:r>
              <a:rPr lang="it-IT" sz="2000" b="1" dirty="0"/>
              <a:t> </a:t>
            </a:r>
            <a:r>
              <a:rPr lang="en-US" sz="2000" b="1" dirty="0"/>
              <a:t>the errors that emerged during the check </a:t>
            </a:r>
          </a:p>
          <a:p>
            <a:pPr lvl="1"/>
            <a:r>
              <a:rPr lang="en-US" sz="2000" b="1" dirty="0"/>
              <a:t>The possibility to flag each error message</a:t>
            </a:r>
          </a:p>
          <a:p>
            <a:pPr lvl="1"/>
            <a:r>
              <a:rPr lang="it-IT" sz="2000" b="1" dirty="0"/>
              <a:t>And a </a:t>
            </a:r>
            <a:r>
              <a:rPr lang="it-IT" sz="2000" b="1" dirty="0" err="1">
                <a:effectLst>
                  <a:outerShdw blurRad="38100" dist="38100" dir="2700000" algn="tl">
                    <a:srgbClr val="000000">
                      <a:alpha val="43137"/>
                    </a:srgbClr>
                  </a:outerShdw>
                </a:effectLst>
              </a:rPr>
              <a:t>Javascript</a:t>
            </a:r>
            <a:r>
              <a:rPr lang="it-IT" sz="2000" b="1" dirty="0"/>
              <a:t> </a:t>
            </a:r>
            <a:r>
              <a:rPr lang="it-IT" sz="2000" b="1" dirty="0" err="1"/>
              <a:t>that</a:t>
            </a:r>
            <a:r>
              <a:rPr lang="it-IT" sz="2000" b="1" dirty="0"/>
              <a:t> updates the lookup </a:t>
            </a:r>
            <a:endParaRPr lang="it-IT" sz="2000" dirty="0"/>
          </a:p>
        </p:txBody>
      </p:sp>
      <p:sp>
        <p:nvSpPr>
          <p:cNvPr id="134" name="Google Shape;134;p1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err="1"/>
              <a:t>Whitelisting</a:t>
            </a:r>
            <a:r>
              <a:rPr lang="it-IT" dirty="0"/>
              <a:t>: the </a:t>
            </a:r>
            <a:r>
              <a:rPr lang="it-IT" dirty="0" err="1"/>
              <a:t>solution</a:t>
            </a:r>
            <a:endParaRPr lang="it-IT" dirty="0"/>
          </a:p>
        </p:txBody>
      </p:sp>
      <p:sp>
        <p:nvSpPr>
          <p:cNvPr id="136" name="Google Shape;136;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Picture 2" descr="Logo&#10;&#10;Description automatically generated">
            <a:extLst>
              <a:ext uri="{FF2B5EF4-FFF2-40B4-BE49-F238E27FC236}">
                <a16:creationId xmlns:a16="http://schemas.microsoft.com/office/drawing/2014/main" id="{D734525D-BFDC-BE62-60F5-FE1F19E069F2}"/>
              </a:ext>
            </a:extLst>
          </p:cNvPr>
          <p:cNvPicPr>
            <a:picLocks noChangeAspect="1"/>
          </p:cNvPicPr>
          <p:nvPr/>
        </p:nvPicPr>
        <p:blipFill>
          <a:blip r:embed="rId8"/>
          <a:stretch>
            <a:fillRect/>
          </a:stretch>
        </p:blipFill>
        <p:spPr>
          <a:xfrm>
            <a:off x="7448783" y="4057790"/>
            <a:ext cx="1628566" cy="1085710"/>
          </a:xfrm>
          <a:prstGeom prst="rect">
            <a:avLst/>
          </a:prstGeom>
        </p:spPr>
      </p:pic>
    </p:spTree>
    <p:extLst>
      <p:ext uri="{BB962C8B-B14F-4D97-AF65-F5344CB8AC3E}">
        <p14:creationId xmlns:p14="http://schemas.microsoft.com/office/powerpoint/2010/main" val="42094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 calcmode="lin" valueType="num">
                                      <p:cBhvr additive="base">
                                        <p:cTn id="7" dur="500" fill="hold"/>
                                        <p:tgtEl>
                                          <p:spTgt spid="1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anim calcmode="lin" valueType="num">
                                      <p:cBhvr additive="base">
                                        <p:cTn id="11" dur="500" fill="hold"/>
                                        <p:tgtEl>
                                          <p:spTgt spid="13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anim calcmode="lin" valueType="num">
                                      <p:cBhvr additive="base">
                                        <p:cTn id="15" dur="500" fill="hold"/>
                                        <p:tgtEl>
                                          <p:spTgt spid="13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3">
                                            <p:txEl>
                                              <p:pRg st="3" end="3"/>
                                            </p:txEl>
                                          </p:spTgt>
                                        </p:tgtEl>
                                        <p:attrNameLst>
                                          <p:attrName>style.visibility</p:attrName>
                                        </p:attrNameLst>
                                      </p:cBhvr>
                                      <p:to>
                                        <p:strVal val="visible"/>
                                      </p:to>
                                    </p:set>
                                    <p:anim calcmode="lin" valueType="num">
                                      <p:cBhvr additive="base">
                                        <p:cTn id="21" dur="500" fill="hold"/>
                                        <p:tgtEl>
                                          <p:spTgt spid="13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3">
                                            <p:txEl>
                                              <p:pRg st="4" end="4"/>
                                            </p:txEl>
                                          </p:spTgt>
                                        </p:tgtEl>
                                        <p:attrNameLst>
                                          <p:attrName>style.visibility</p:attrName>
                                        </p:attrNameLst>
                                      </p:cBhvr>
                                      <p:to>
                                        <p:strVal val="visible"/>
                                      </p:to>
                                    </p:set>
                                    <p:anim calcmode="lin" valueType="num">
                                      <p:cBhvr additive="base">
                                        <p:cTn id="25" dur="500" fill="hold"/>
                                        <p:tgtEl>
                                          <p:spTgt spid="13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3">
                                            <p:txEl>
                                              <p:pRg st="5" end="5"/>
                                            </p:txEl>
                                          </p:spTgt>
                                        </p:tgtEl>
                                        <p:attrNameLst>
                                          <p:attrName>style.visibility</p:attrName>
                                        </p:attrNameLst>
                                      </p:cBhvr>
                                      <p:to>
                                        <p:strVal val="visible"/>
                                      </p:to>
                                    </p:set>
                                    <p:anim calcmode="lin" valueType="num">
                                      <p:cBhvr additive="base">
                                        <p:cTn id="29" dur="500" fill="hold"/>
                                        <p:tgtEl>
                                          <p:spTgt spid="13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3">
                                            <p:txEl>
                                              <p:pRg st="6" end="6"/>
                                            </p:txEl>
                                          </p:spTgt>
                                        </p:tgtEl>
                                        <p:attrNameLst>
                                          <p:attrName>style.visibility</p:attrName>
                                        </p:attrNameLst>
                                      </p:cBhvr>
                                      <p:to>
                                        <p:strVal val="visible"/>
                                      </p:to>
                                    </p:set>
                                    <p:anim calcmode="lin" valueType="num">
                                      <p:cBhvr additive="base">
                                        <p:cTn id="33" dur="500" fill="hold"/>
                                        <p:tgtEl>
                                          <p:spTgt spid="13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204"/>
        <p:cNvGrpSpPr/>
        <p:nvPr/>
      </p:nvGrpSpPr>
      <p:grpSpPr>
        <a:xfrm>
          <a:off x="0" y="0"/>
          <a:ext cx="0" cy="0"/>
          <a:chOff x="0" y="0"/>
          <a:chExt cx="0" cy="0"/>
        </a:xfrm>
      </p:grpSpPr>
      <p:sp>
        <p:nvSpPr>
          <p:cNvPr id="205" name="Google Shape;205;p26"/>
          <p:cNvSpPr txBox="1">
            <a:spLocks noGrp="1"/>
          </p:cNvSpPr>
          <p:nvPr>
            <p:ph type="ctrTitle" idx="4294967295"/>
          </p:nvPr>
        </p:nvSpPr>
        <p:spPr>
          <a:xfrm>
            <a:off x="9000" y="13056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FF0000"/>
                </a:solidFill>
              </a:rPr>
              <a:t>As everything in</a:t>
            </a:r>
            <a:endParaRPr sz="7200" dirty="0">
              <a:solidFill>
                <a:srgbClr val="FF0000"/>
              </a:solidFill>
            </a:endParaRPr>
          </a:p>
        </p:txBody>
      </p:sp>
      <p:sp>
        <p:nvSpPr>
          <p:cNvPr id="207" name="Google Shape;207;p26"/>
          <p:cNvSpPr txBox="1">
            <a:spLocks noGrp="1"/>
          </p:cNvSpPr>
          <p:nvPr>
            <p:ph type="ctrTitle" idx="4294967295"/>
          </p:nvPr>
        </p:nvSpPr>
        <p:spPr>
          <a:xfrm>
            <a:off x="1271917" y="3642321"/>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00B0F0"/>
                </a:solidFill>
              </a:rPr>
              <a:t>70%</a:t>
            </a:r>
            <a:endParaRPr sz="7200" dirty="0">
              <a:solidFill>
                <a:srgbClr val="00B0F0"/>
              </a:solidFill>
            </a:endParaRPr>
          </a:p>
        </p:txBody>
      </p:sp>
      <p:sp>
        <p:nvSpPr>
          <p:cNvPr id="208" name="Google Shape;208;p26"/>
          <p:cNvSpPr txBox="1">
            <a:spLocks noGrp="1"/>
          </p:cNvSpPr>
          <p:nvPr>
            <p:ph type="subTitle" idx="4294967295"/>
          </p:nvPr>
        </p:nvSpPr>
        <p:spPr>
          <a:xfrm>
            <a:off x="-101231" y="4011900"/>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5400" dirty="0">
                <a:solidFill>
                  <a:srgbClr val="00B0F0"/>
                </a:solidFill>
              </a:rPr>
              <a:t>What to know</a:t>
            </a:r>
            <a:endParaRPr sz="5400" dirty="0">
              <a:solidFill>
                <a:srgbClr val="00B0F0"/>
              </a:solidFill>
            </a:endParaRPr>
          </a:p>
        </p:txBody>
      </p:sp>
      <p:sp>
        <p:nvSpPr>
          <p:cNvPr id="209" name="Google Shape;209;p26"/>
          <p:cNvSpPr txBox="1">
            <a:spLocks noGrp="1"/>
          </p:cNvSpPr>
          <p:nvPr>
            <p:ph type="ctrTitle" idx="4294967295"/>
          </p:nvPr>
        </p:nvSpPr>
        <p:spPr>
          <a:xfrm>
            <a:off x="420139" y="3674604"/>
            <a:ext cx="7772400" cy="89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7200" dirty="0">
                <a:solidFill>
                  <a:srgbClr val="00B050"/>
                </a:solidFill>
              </a:rPr>
              <a:t>30%</a:t>
            </a:r>
            <a:endParaRPr sz="4800" dirty="0">
              <a:solidFill>
                <a:srgbClr val="00B050"/>
              </a:solidFill>
            </a:endParaRPr>
          </a:p>
        </p:txBody>
      </p:sp>
      <p:sp>
        <p:nvSpPr>
          <p:cNvPr id="210" name="Google Shape;210;p26"/>
          <p:cNvSpPr txBox="1">
            <a:spLocks noGrp="1"/>
          </p:cNvSpPr>
          <p:nvPr>
            <p:ph type="subTitle" idx="4294967295"/>
          </p:nvPr>
        </p:nvSpPr>
        <p:spPr>
          <a:xfrm>
            <a:off x="2663081" y="4045688"/>
            <a:ext cx="6489236" cy="4632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 sz="5400" dirty="0">
                <a:solidFill>
                  <a:srgbClr val="00B050"/>
                </a:solidFill>
              </a:rPr>
              <a:t>Realization</a:t>
            </a:r>
            <a:endParaRPr sz="5400" dirty="0">
              <a:solidFill>
                <a:srgbClr val="00B050"/>
              </a:solidFill>
            </a:endParaRPr>
          </a:p>
        </p:txBody>
      </p:sp>
      <p:sp>
        <p:nvSpPr>
          <p:cNvPr id="211" name="Google Shape;21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pic>
        <p:nvPicPr>
          <p:cNvPr id="12" name="Picture 11">
            <a:extLst>
              <a:ext uri="{FF2B5EF4-FFF2-40B4-BE49-F238E27FC236}">
                <a16:creationId xmlns:a16="http://schemas.microsoft.com/office/drawing/2014/main" id="{D4D23C03-43FC-99E7-3483-77A8C1504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516" y="38615"/>
            <a:ext cx="1548922" cy="1569348"/>
          </a:xfrm>
          <a:prstGeom prst="rect">
            <a:avLst/>
          </a:prstGeom>
        </p:spPr>
      </p:pic>
      <p:pic>
        <p:nvPicPr>
          <p:cNvPr id="5" name="Picture 18" descr="Splunk Logo – ICT Security">
            <a:extLst>
              <a:ext uri="{FF2B5EF4-FFF2-40B4-BE49-F238E27FC236}">
                <a16:creationId xmlns:a16="http://schemas.microsoft.com/office/drawing/2014/main" id="{1AFC0B1F-E566-1E3F-BCCC-D8CB4FD3E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2649" y="59649"/>
            <a:ext cx="3044135" cy="300216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07;p26">
            <a:extLst>
              <a:ext uri="{FF2B5EF4-FFF2-40B4-BE49-F238E27FC236}">
                <a16:creationId xmlns:a16="http://schemas.microsoft.com/office/drawing/2014/main" id="{B4662F3A-49BE-31FC-4B96-38AF66256F31}"/>
              </a:ext>
            </a:extLst>
          </p:cNvPr>
          <p:cNvSpPr txBox="1">
            <a:spLocks/>
          </p:cNvSpPr>
          <p:nvPr/>
        </p:nvSpPr>
        <p:spPr>
          <a:xfrm>
            <a:off x="3577117" y="2177692"/>
            <a:ext cx="7772400"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1pPr>
            <a:lvl2pPr marR="0" lvl="1"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2pPr>
            <a:lvl3pPr marR="0" lvl="2"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3pPr>
            <a:lvl4pPr marR="0" lvl="3"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4pPr>
            <a:lvl5pPr marR="0" lvl="4"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5pPr>
            <a:lvl6pPr marR="0" lvl="5"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6pPr>
            <a:lvl7pPr marR="0" lvl="6"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7pPr>
            <a:lvl8pPr marR="0" lvl="7"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8pPr>
            <a:lvl9pPr marR="0" lvl="8" algn="l" rtl="0" eaLnBrk="1" hangingPunct="1">
              <a:lnSpc>
                <a:spcPct val="100000"/>
              </a:lnSpc>
              <a:spcBef>
                <a:spcPts val="0"/>
              </a:spcBef>
              <a:spcAft>
                <a:spcPts val="0"/>
              </a:spcAft>
              <a:buClr>
                <a:schemeClr val="dk1"/>
              </a:buClr>
              <a:buSzPts val="3000"/>
              <a:buFont typeface="Bangers"/>
              <a:buNone/>
              <a:defRPr sz="3000" b="0" i="0" u="none" strike="noStrike" cap="none">
                <a:solidFill>
                  <a:schemeClr val="dk1"/>
                </a:solidFill>
                <a:latin typeface="Bangers"/>
                <a:ea typeface="Bangers"/>
                <a:cs typeface="Bangers"/>
                <a:sym typeface="Bangers"/>
              </a:defRPr>
            </a:lvl9pPr>
          </a:lstStyle>
          <a:p>
            <a:r>
              <a:rPr lang="en" sz="7200" dirty="0">
                <a:solidFill>
                  <a:srgbClr val="FF0000"/>
                </a:solidFill>
              </a:rPr>
              <a:t>100%</a:t>
            </a:r>
          </a:p>
        </p:txBody>
      </p:sp>
      <p:sp>
        <p:nvSpPr>
          <p:cNvPr id="7" name="Google Shape;208;p26">
            <a:extLst>
              <a:ext uri="{FF2B5EF4-FFF2-40B4-BE49-F238E27FC236}">
                <a16:creationId xmlns:a16="http://schemas.microsoft.com/office/drawing/2014/main" id="{71D53473-2388-BBAD-C98D-18F8DF1DFF00}"/>
              </a:ext>
            </a:extLst>
          </p:cNvPr>
          <p:cNvSpPr txBox="1">
            <a:spLocks/>
          </p:cNvSpPr>
          <p:nvPr/>
        </p:nvSpPr>
        <p:spPr>
          <a:xfrm>
            <a:off x="4024799" y="2547271"/>
            <a:ext cx="5951569"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chemeClr val="dk1"/>
              </a:buClr>
              <a:buSzPts val="3000"/>
              <a:buFont typeface="Sniglet"/>
              <a:buChar char="×"/>
              <a:defRPr sz="3000" b="0" i="0" u="none" strike="noStrike" cap="none">
                <a:solidFill>
                  <a:schemeClr val="dk1"/>
                </a:solidFill>
                <a:latin typeface="Sniglet"/>
                <a:ea typeface="Sniglet"/>
                <a:cs typeface="Sniglet"/>
                <a:sym typeface="Sniglet"/>
              </a:defRPr>
            </a:lvl1pPr>
            <a:lvl2pPr marL="914400" marR="0" lvl="1" indent="-381000" algn="l" rtl="0" eaLnBrk="1" hangingPunct="1">
              <a:lnSpc>
                <a:spcPct val="100000"/>
              </a:lnSpc>
              <a:spcBef>
                <a:spcPts val="0"/>
              </a:spcBef>
              <a:spcAft>
                <a:spcPts val="0"/>
              </a:spcAft>
              <a:buClr>
                <a:schemeClr val="dk1"/>
              </a:buClr>
              <a:buSzPts val="2400"/>
              <a:buFont typeface="Sniglet"/>
              <a:buChar char="×"/>
              <a:defRPr sz="2400" b="0" i="0" u="none" strike="noStrike" cap="none">
                <a:solidFill>
                  <a:schemeClr val="dk1"/>
                </a:solidFill>
                <a:latin typeface="Sniglet"/>
                <a:ea typeface="Sniglet"/>
                <a:cs typeface="Sniglet"/>
                <a:sym typeface="Sniglet"/>
              </a:defRPr>
            </a:lvl2pPr>
            <a:lvl3pPr marL="1371600" marR="0" lvl="2" indent="-381000" algn="l" rtl="0" eaLnBrk="1" hangingPunct="1">
              <a:lnSpc>
                <a:spcPct val="100000"/>
              </a:lnSpc>
              <a:spcBef>
                <a:spcPts val="0"/>
              </a:spcBef>
              <a:spcAft>
                <a:spcPts val="0"/>
              </a:spcAft>
              <a:buClr>
                <a:schemeClr val="dk1"/>
              </a:buClr>
              <a:buSzPts val="2400"/>
              <a:buFont typeface="Sniglet"/>
              <a:buChar char="×"/>
              <a:defRPr sz="2400" b="0" i="0" u="none" strike="noStrike" cap="none">
                <a:solidFill>
                  <a:schemeClr val="dk1"/>
                </a:solidFill>
                <a:latin typeface="Sniglet"/>
                <a:ea typeface="Sniglet"/>
                <a:cs typeface="Sniglet"/>
                <a:sym typeface="Sniglet"/>
              </a:defRPr>
            </a:lvl3pPr>
            <a:lvl4pPr marL="1828800" marR="0" lvl="3"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4pPr>
            <a:lvl5pPr marL="2286000" marR="0" lvl="4"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5pPr>
            <a:lvl6pPr marL="2743200" marR="0" lvl="5"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6pPr>
            <a:lvl7pPr marL="3200400" marR="0" lvl="6"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7pPr>
            <a:lvl8pPr marL="3657600" marR="0" lvl="7"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8pPr>
            <a:lvl9pPr marL="4114800" marR="0" lvl="8" indent="-342900" algn="l" rtl="0" eaLnBrk="1" hangingPunct="1">
              <a:lnSpc>
                <a:spcPct val="100000"/>
              </a:lnSpc>
              <a:spcBef>
                <a:spcPts val="0"/>
              </a:spcBef>
              <a:spcAft>
                <a:spcPts val="0"/>
              </a:spcAft>
              <a:buClr>
                <a:schemeClr val="dk1"/>
              </a:buClr>
              <a:buSzPts val="1800"/>
              <a:buFont typeface="Sniglet"/>
              <a:buChar char="×"/>
              <a:defRPr sz="1800" b="0" i="0" u="none" strike="noStrike" cap="none">
                <a:solidFill>
                  <a:schemeClr val="dk1"/>
                </a:solidFill>
                <a:latin typeface="Sniglet"/>
                <a:ea typeface="Sniglet"/>
                <a:cs typeface="Sniglet"/>
                <a:sym typeface="Sniglet"/>
              </a:defRPr>
            </a:lvl9pPr>
          </a:lstStyle>
          <a:p>
            <a:pPr marL="0" indent="0">
              <a:buFont typeface="Sniglet"/>
              <a:buNone/>
            </a:pPr>
            <a:r>
              <a:rPr lang="it-IT" sz="5400" dirty="0">
                <a:solidFill>
                  <a:srgbClr val="FF0000"/>
                </a:solidFill>
              </a:rPr>
              <a:t>Job</a:t>
            </a:r>
          </a:p>
        </p:txBody>
      </p:sp>
      <p:sp>
        <p:nvSpPr>
          <p:cNvPr id="8" name="Freccia in giù 7">
            <a:extLst>
              <a:ext uri="{FF2B5EF4-FFF2-40B4-BE49-F238E27FC236}">
                <a16:creationId xmlns:a16="http://schemas.microsoft.com/office/drawing/2014/main" id="{45A50D0B-6290-F333-6987-8BBE288DFC12}"/>
              </a:ext>
            </a:extLst>
          </p:cNvPr>
          <p:cNvSpPr/>
          <p:nvPr/>
        </p:nvSpPr>
        <p:spPr>
          <a:xfrm rot="3551069">
            <a:off x="3067500" y="2887804"/>
            <a:ext cx="597600" cy="93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in giù 12">
            <a:extLst>
              <a:ext uri="{FF2B5EF4-FFF2-40B4-BE49-F238E27FC236}">
                <a16:creationId xmlns:a16="http://schemas.microsoft.com/office/drawing/2014/main" id="{A4BEE4B0-9E3D-327D-1ED7-78DF3632E997}"/>
              </a:ext>
            </a:extLst>
          </p:cNvPr>
          <p:cNvSpPr/>
          <p:nvPr/>
        </p:nvSpPr>
        <p:spPr>
          <a:xfrm rot="18048931" flipH="1">
            <a:off x="5658720" y="2875197"/>
            <a:ext cx="597600" cy="93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6" name="Diagramma 15">
            <a:extLst>
              <a:ext uri="{FF2B5EF4-FFF2-40B4-BE49-F238E27FC236}">
                <a16:creationId xmlns:a16="http://schemas.microsoft.com/office/drawing/2014/main" id="{223000F8-E66A-22FC-524E-D5CF2C607592}"/>
              </a:ext>
            </a:extLst>
          </p:cNvPr>
          <p:cNvGraphicFramePr/>
          <p:nvPr>
            <p:extLst>
              <p:ext uri="{D42A27DB-BD31-4B8C-83A1-F6EECF244321}">
                <p14:modId xmlns:p14="http://schemas.microsoft.com/office/powerpoint/2010/main" val="1624590718"/>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Rettangolo 14">
            <a:extLst>
              <a:ext uri="{FF2B5EF4-FFF2-40B4-BE49-F238E27FC236}">
                <a16:creationId xmlns:a16="http://schemas.microsoft.com/office/drawing/2014/main" id="{EB229B14-5639-0E1C-3C9E-941D245AC2FA}"/>
              </a:ext>
            </a:extLst>
          </p:cNvPr>
          <p:cNvSpPr/>
          <p:nvPr/>
        </p:nvSpPr>
        <p:spPr>
          <a:xfrm>
            <a:off x="2931658" y="369401"/>
            <a:ext cx="2929007" cy="830997"/>
          </a:xfrm>
          <a:prstGeom prst="rect">
            <a:avLst/>
          </a:prstGeom>
          <a:noFill/>
        </p:spPr>
        <p:txBody>
          <a:bodyPr wrap="none" lIns="91440" tIns="45720" rIns="91440" bIns="45720">
            <a:spAutoFit/>
          </a:bodyPr>
          <a:lstStyle/>
          <a:p>
            <a:pPr algn="ctr"/>
            <a:r>
              <a:rPr lang="it-IT" sz="4800" b="1" dirty="0">
                <a:solidFill>
                  <a:srgbClr val="7030A0"/>
                </a:solidFill>
                <a:effectLst>
                  <a:outerShdw blurRad="38100" dist="38100" dir="2700000" algn="tl">
                    <a:srgbClr val="000000">
                      <a:alpha val="43137"/>
                    </a:srgbClr>
                  </a:outerShdw>
                </a:effectLst>
                <a:latin typeface="Bangers"/>
                <a:sym typeface="Bangers"/>
              </a:rPr>
              <a:t>Development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barn(inVertical)">
                                      <p:cBhvr>
                                        <p:cTn id="15" dur="500"/>
                                        <p:tgtEl>
                                          <p:spTgt spid="20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08">
                                            <p:txEl>
                                              <p:pRg st="0" end="0"/>
                                            </p:txEl>
                                          </p:spTgt>
                                        </p:tgtEl>
                                        <p:attrNameLst>
                                          <p:attrName>style.visibility</p:attrName>
                                        </p:attrNameLst>
                                      </p:cBhvr>
                                      <p:to>
                                        <p:strVal val="visible"/>
                                      </p:to>
                                    </p:set>
                                    <p:animEffect transition="in" filter="barn(inVertical)">
                                      <p:cBhvr>
                                        <p:cTn id="18" dur="500"/>
                                        <p:tgtEl>
                                          <p:spTgt spid="208">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09"/>
                                        </p:tgtEl>
                                        <p:attrNameLst>
                                          <p:attrName>style.visibility</p:attrName>
                                        </p:attrNameLst>
                                      </p:cBhvr>
                                      <p:to>
                                        <p:strVal val="visible"/>
                                      </p:to>
                                    </p:set>
                                    <p:animEffect transition="in" filter="barn(inVertical)">
                                      <p:cBhvr>
                                        <p:cTn id="26" dur="500"/>
                                        <p:tgtEl>
                                          <p:spTgt spid="20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0">
                                            <p:txEl>
                                              <p:pRg st="0" end="0"/>
                                            </p:txEl>
                                          </p:spTgt>
                                        </p:tgtEl>
                                        <p:attrNameLst>
                                          <p:attrName>style.visibility</p:attrName>
                                        </p:attrNameLst>
                                      </p:cBhvr>
                                      <p:to>
                                        <p:strVal val="visible"/>
                                      </p:to>
                                    </p:set>
                                    <p:animEffect transition="in" filter="barn(inVertical)">
                                      <p:cBhvr>
                                        <p:cTn id="29" dur="500"/>
                                        <p:tgtEl>
                                          <p:spTgt spid="210">
                                            <p:txEl>
                                              <p:pRg st="0" end="0"/>
                                            </p:txEl>
                                          </p:spTgt>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208" grpId="0" build="p"/>
      <p:bldP spid="209" grpId="0"/>
      <p:bldP spid="210" grpId="0" build="p"/>
      <p:bldP spid="6" grpId="0"/>
      <p:bldP spid="7" grpId="0"/>
      <p:bldP spid="8"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ma 6">
            <a:extLst>
              <a:ext uri="{FF2B5EF4-FFF2-40B4-BE49-F238E27FC236}">
                <a16:creationId xmlns:a16="http://schemas.microsoft.com/office/drawing/2014/main" id="{B7BD18DE-668E-C5C7-6423-6E3FCD9BC164}"/>
              </a:ext>
            </a:extLst>
          </p:cNvPr>
          <p:cNvGraphicFramePr/>
          <p:nvPr>
            <p:extLst>
              <p:ext uri="{D42A27DB-BD31-4B8C-83A1-F6EECF244321}">
                <p14:modId xmlns:p14="http://schemas.microsoft.com/office/powerpoint/2010/main" val="1824161399"/>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olo 1">
            <a:extLst>
              <a:ext uri="{FF2B5EF4-FFF2-40B4-BE49-F238E27FC236}">
                <a16:creationId xmlns:a16="http://schemas.microsoft.com/office/drawing/2014/main" id="{E3C333F0-ADF7-480D-E4DB-9905429961AA}"/>
              </a:ext>
            </a:extLst>
          </p:cNvPr>
          <p:cNvSpPr>
            <a:spLocks noGrp="1"/>
          </p:cNvSpPr>
          <p:nvPr>
            <p:ph type="title"/>
          </p:nvPr>
        </p:nvSpPr>
        <p:spPr/>
        <p:txBody>
          <a:bodyPr/>
          <a:lstStyle/>
          <a:p>
            <a:r>
              <a:rPr lang="it-IT" dirty="0" err="1"/>
              <a:t>What</a:t>
            </a:r>
            <a:r>
              <a:rPr lang="it-IT" dirty="0"/>
              <a:t> to know (on paper)</a:t>
            </a:r>
          </a:p>
        </p:txBody>
      </p:sp>
      <p:sp>
        <p:nvSpPr>
          <p:cNvPr id="3" name="Segnaposto testo 2">
            <a:extLst>
              <a:ext uri="{FF2B5EF4-FFF2-40B4-BE49-F238E27FC236}">
                <a16:creationId xmlns:a16="http://schemas.microsoft.com/office/drawing/2014/main" id="{156D428F-4E79-FFC1-9F4E-4574923606CE}"/>
              </a:ext>
            </a:extLst>
          </p:cNvPr>
          <p:cNvSpPr>
            <a:spLocks noGrp="1"/>
          </p:cNvSpPr>
          <p:nvPr>
            <p:ph type="body" idx="1"/>
          </p:nvPr>
        </p:nvSpPr>
        <p:spPr>
          <a:xfrm>
            <a:off x="1052050" y="1515462"/>
            <a:ext cx="7710900" cy="3303600"/>
          </a:xfrm>
        </p:spPr>
        <p:txBody>
          <a:bodyPr/>
          <a:lstStyle/>
          <a:p>
            <a:r>
              <a:rPr lang="it-IT" sz="2000" dirty="0" err="1"/>
              <a:t>Identify</a:t>
            </a:r>
            <a:r>
              <a:rPr lang="it-IT" sz="2000" dirty="0"/>
              <a:t> </a:t>
            </a:r>
            <a:r>
              <a:rPr lang="it-IT" sz="2000" dirty="0" err="1"/>
              <a:t>Requirements</a:t>
            </a:r>
            <a:r>
              <a:rPr lang="it-IT" sz="2000" dirty="0"/>
              <a:t> (Use Cases)</a:t>
            </a:r>
          </a:p>
          <a:p>
            <a:r>
              <a:rPr lang="it-IT" sz="2000" dirty="0" err="1"/>
              <a:t>Identify</a:t>
            </a:r>
            <a:r>
              <a:rPr lang="it-IT" sz="2000" dirty="0"/>
              <a:t> Data Sources</a:t>
            </a:r>
          </a:p>
          <a:p>
            <a:r>
              <a:rPr lang="it-IT" sz="2000" dirty="0" err="1"/>
              <a:t>Analyze</a:t>
            </a:r>
            <a:r>
              <a:rPr lang="it-IT" sz="2000" dirty="0"/>
              <a:t> Data</a:t>
            </a:r>
          </a:p>
          <a:p>
            <a:r>
              <a:rPr lang="it-IT" sz="2000" dirty="0" err="1"/>
              <a:t>Identify</a:t>
            </a:r>
            <a:r>
              <a:rPr lang="it-IT" sz="2000" dirty="0"/>
              <a:t> </a:t>
            </a:r>
            <a:r>
              <a:rPr lang="it-IT" sz="2000" dirty="0" err="1"/>
              <a:t>Normalizations</a:t>
            </a:r>
            <a:endParaRPr lang="it-IT" sz="2000" dirty="0"/>
          </a:p>
          <a:p>
            <a:r>
              <a:rPr lang="it-IT" sz="2000" dirty="0" err="1"/>
              <a:t>Identify</a:t>
            </a:r>
            <a:r>
              <a:rPr lang="it-IT" sz="2000" dirty="0"/>
              <a:t> </a:t>
            </a:r>
            <a:r>
              <a:rPr lang="it-IT" sz="2000" dirty="0" err="1"/>
              <a:t>Correlations</a:t>
            </a:r>
            <a:endParaRPr lang="it-IT" sz="2000" dirty="0"/>
          </a:p>
          <a:p>
            <a:r>
              <a:rPr lang="it-IT" sz="2000" dirty="0" err="1"/>
              <a:t>Define</a:t>
            </a:r>
            <a:r>
              <a:rPr lang="it-IT" sz="2000" dirty="0"/>
              <a:t> Outputs (dashboards, Reports, Alerts)</a:t>
            </a:r>
          </a:p>
          <a:p>
            <a:r>
              <a:rPr lang="it-IT" sz="2000" dirty="0" err="1"/>
              <a:t>Define</a:t>
            </a:r>
            <a:r>
              <a:rPr lang="it-IT" sz="2000" dirty="0"/>
              <a:t> </a:t>
            </a:r>
            <a:r>
              <a:rPr lang="it-IT" sz="2000" dirty="0" err="1"/>
              <a:t>Navigation</a:t>
            </a:r>
            <a:r>
              <a:rPr lang="it-IT" sz="2000" dirty="0"/>
              <a:t> Rules (menu, links </a:t>
            </a:r>
            <a:r>
              <a:rPr lang="it-IT" sz="2000" dirty="0" err="1"/>
              <a:t>between</a:t>
            </a:r>
            <a:r>
              <a:rPr lang="it-IT" sz="2000" dirty="0"/>
              <a:t> dashboards, drilldown</a:t>
            </a:r>
          </a:p>
          <a:p>
            <a:endParaRPr lang="it-IT" sz="2000" dirty="0"/>
          </a:p>
        </p:txBody>
      </p:sp>
      <p:sp>
        <p:nvSpPr>
          <p:cNvPr id="4" name="Segnaposto numero diapositiva 3">
            <a:extLst>
              <a:ext uri="{FF2B5EF4-FFF2-40B4-BE49-F238E27FC236}">
                <a16:creationId xmlns:a16="http://schemas.microsoft.com/office/drawing/2014/main" id="{CA82C585-BCDA-D9F6-1468-AE55583FB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34</a:t>
            </a:fld>
            <a:endParaRPr lang="it-IT"/>
          </a:p>
        </p:txBody>
      </p:sp>
    </p:spTree>
    <p:extLst>
      <p:ext uri="{BB962C8B-B14F-4D97-AF65-F5344CB8AC3E}">
        <p14:creationId xmlns:p14="http://schemas.microsoft.com/office/powerpoint/2010/main" val="127311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ma 8">
            <a:extLst>
              <a:ext uri="{FF2B5EF4-FFF2-40B4-BE49-F238E27FC236}">
                <a16:creationId xmlns:a16="http://schemas.microsoft.com/office/drawing/2014/main" id="{81878170-3008-6951-78BB-A7CF03515B65}"/>
              </a:ext>
            </a:extLst>
          </p:cNvPr>
          <p:cNvGraphicFramePr/>
          <p:nvPr>
            <p:extLst>
              <p:ext uri="{D42A27DB-BD31-4B8C-83A1-F6EECF244321}">
                <p14:modId xmlns:p14="http://schemas.microsoft.com/office/powerpoint/2010/main" val="2789182345"/>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olo 1">
            <a:extLst>
              <a:ext uri="{FF2B5EF4-FFF2-40B4-BE49-F238E27FC236}">
                <a16:creationId xmlns:a16="http://schemas.microsoft.com/office/drawing/2014/main" id="{E3C333F0-ADF7-480D-E4DB-9905429961AA}"/>
              </a:ext>
            </a:extLst>
          </p:cNvPr>
          <p:cNvSpPr>
            <a:spLocks noGrp="1"/>
          </p:cNvSpPr>
          <p:nvPr>
            <p:ph type="title"/>
          </p:nvPr>
        </p:nvSpPr>
        <p:spPr/>
        <p:txBody>
          <a:bodyPr/>
          <a:lstStyle/>
          <a:p>
            <a:r>
              <a:rPr lang="it-IT" dirty="0" err="1"/>
              <a:t>Realization</a:t>
            </a:r>
            <a:r>
              <a:rPr lang="it-IT" dirty="0"/>
              <a:t> (on Splunk)</a:t>
            </a:r>
          </a:p>
        </p:txBody>
      </p:sp>
      <p:sp>
        <p:nvSpPr>
          <p:cNvPr id="3" name="Segnaposto testo 2">
            <a:extLst>
              <a:ext uri="{FF2B5EF4-FFF2-40B4-BE49-F238E27FC236}">
                <a16:creationId xmlns:a16="http://schemas.microsoft.com/office/drawing/2014/main" id="{156D428F-4E79-FFC1-9F4E-4574923606CE}"/>
              </a:ext>
            </a:extLst>
          </p:cNvPr>
          <p:cNvSpPr>
            <a:spLocks noGrp="1"/>
          </p:cNvSpPr>
          <p:nvPr>
            <p:ph type="body" idx="1"/>
          </p:nvPr>
        </p:nvSpPr>
        <p:spPr>
          <a:xfrm>
            <a:off x="1052050" y="1545942"/>
            <a:ext cx="7129674" cy="3303600"/>
          </a:xfrm>
        </p:spPr>
        <p:txBody>
          <a:bodyPr/>
          <a:lstStyle/>
          <a:p>
            <a:r>
              <a:rPr lang="it-IT" sz="2400" dirty="0"/>
              <a:t>Set up inputs</a:t>
            </a:r>
          </a:p>
          <a:p>
            <a:r>
              <a:rPr lang="it-IT" sz="2400" dirty="0"/>
              <a:t>Create </a:t>
            </a:r>
            <a:r>
              <a:rPr lang="it-IT" sz="2400" dirty="0" err="1"/>
              <a:t>Normalizations</a:t>
            </a:r>
            <a:endParaRPr lang="it-IT" sz="2400" dirty="0"/>
          </a:p>
          <a:p>
            <a:r>
              <a:rPr lang="it-IT" sz="2400" dirty="0"/>
              <a:t>Create </a:t>
            </a:r>
            <a:r>
              <a:rPr lang="it-IT" sz="2400" dirty="0" err="1"/>
              <a:t>Correlations</a:t>
            </a:r>
            <a:endParaRPr lang="it-IT" sz="2400" dirty="0"/>
          </a:p>
          <a:p>
            <a:r>
              <a:rPr lang="it-IT" sz="2400" dirty="0" err="1"/>
              <a:t>Customize</a:t>
            </a:r>
            <a:r>
              <a:rPr lang="it-IT" sz="2400" dirty="0"/>
              <a:t> Dashboards, Reports and Alerts</a:t>
            </a:r>
          </a:p>
          <a:p>
            <a:r>
              <a:rPr lang="it-IT" sz="2400" dirty="0" err="1"/>
              <a:t>Customize</a:t>
            </a:r>
            <a:r>
              <a:rPr lang="it-IT" sz="2400" dirty="0"/>
              <a:t> </a:t>
            </a:r>
            <a:r>
              <a:rPr lang="it-IT" sz="2400" dirty="0" err="1"/>
              <a:t>Navigation</a:t>
            </a:r>
            <a:r>
              <a:rPr lang="it-IT" sz="2400" dirty="0"/>
              <a:t> (menu, links </a:t>
            </a:r>
            <a:r>
              <a:rPr lang="it-IT" sz="2400" dirty="0" err="1"/>
              <a:t>between</a:t>
            </a:r>
            <a:r>
              <a:rPr lang="it-IT" sz="2400" dirty="0"/>
              <a:t> dashboards, drilldown</a:t>
            </a:r>
          </a:p>
        </p:txBody>
      </p:sp>
      <p:sp>
        <p:nvSpPr>
          <p:cNvPr id="4" name="Segnaposto numero diapositiva 3">
            <a:extLst>
              <a:ext uri="{FF2B5EF4-FFF2-40B4-BE49-F238E27FC236}">
                <a16:creationId xmlns:a16="http://schemas.microsoft.com/office/drawing/2014/main" id="{CA82C585-BCDA-D9F6-1468-AE55583FB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35</a:t>
            </a:fld>
            <a:endParaRPr lang="it-IT"/>
          </a:p>
        </p:txBody>
      </p:sp>
      <p:sp>
        <p:nvSpPr>
          <p:cNvPr id="6" name="Rettangolo 5">
            <a:extLst>
              <a:ext uri="{FF2B5EF4-FFF2-40B4-BE49-F238E27FC236}">
                <a16:creationId xmlns:a16="http://schemas.microsoft.com/office/drawing/2014/main" id="{70004A62-2069-5887-2EC5-5F2383B36DEB}"/>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solidFill>
                  <a:srgbClr val="7030A0"/>
                </a:solidFill>
                <a:effectLst/>
              </a:rPr>
              <a:t>Live Demo</a:t>
            </a:r>
          </a:p>
        </p:txBody>
      </p:sp>
    </p:spTree>
    <p:extLst>
      <p:ext uri="{BB962C8B-B14F-4D97-AF65-F5344CB8AC3E}">
        <p14:creationId xmlns:p14="http://schemas.microsoft.com/office/powerpoint/2010/main" val="416163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2816" y="-48516"/>
            <a:ext cx="1131184" cy="1103593"/>
          </a:xfrm>
          <a:prstGeom prst="rect">
            <a:avLst/>
          </a:prstGeom>
        </p:spPr>
      </p:pic>
      <p:graphicFrame>
        <p:nvGraphicFramePr>
          <p:cNvPr id="110" name="Diagramma 109">
            <a:extLst>
              <a:ext uri="{FF2B5EF4-FFF2-40B4-BE49-F238E27FC236}">
                <a16:creationId xmlns:a16="http://schemas.microsoft.com/office/drawing/2014/main" id="{EBAD0E17-E497-50F7-88B7-23C3260C9108}"/>
              </a:ext>
            </a:extLst>
          </p:cNvPr>
          <p:cNvGraphicFramePr/>
          <p:nvPr>
            <p:extLst>
              <p:ext uri="{D42A27DB-BD31-4B8C-83A1-F6EECF244321}">
                <p14:modId xmlns:p14="http://schemas.microsoft.com/office/powerpoint/2010/main" val="231488502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ttangolo con angoli arrotondati 1">
            <a:extLst>
              <a:ext uri="{FF2B5EF4-FFF2-40B4-BE49-F238E27FC236}">
                <a16:creationId xmlns:a16="http://schemas.microsoft.com/office/drawing/2014/main" id="{66E22C92-D790-AE12-1F78-7B08A35FAB0D}"/>
              </a:ext>
            </a:extLst>
          </p:cNvPr>
          <p:cNvSpPr/>
          <p:nvPr/>
        </p:nvSpPr>
        <p:spPr>
          <a:xfrm>
            <a:off x="431900" y="715323"/>
            <a:ext cx="2500350" cy="23451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p>
          <a:p>
            <a:pPr algn="ctr"/>
            <a:r>
              <a:rPr lang="it-IT" dirty="0" err="1"/>
              <a:t>Fraud</a:t>
            </a:r>
            <a:endParaRPr lang="it-IT" dirty="0"/>
          </a:p>
        </p:txBody>
      </p:sp>
      <p:pic>
        <p:nvPicPr>
          <p:cNvPr id="14" name="Immagine 13">
            <a:extLst>
              <a:ext uri="{FF2B5EF4-FFF2-40B4-BE49-F238E27FC236}">
                <a16:creationId xmlns:a16="http://schemas.microsoft.com/office/drawing/2014/main" id="{0A0B3C70-B480-8A42-5411-72D9A3B0CCE9}"/>
              </a:ext>
            </a:extLst>
          </p:cNvPr>
          <p:cNvPicPr>
            <a:picLocks noChangeAspect="1"/>
          </p:cNvPicPr>
          <p:nvPr/>
        </p:nvPicPr>
        <p:blipFill>
          <a:blip r:embed="rId9"/>
          <a:stretch>
            <a:fillRect/>
          </a:stretch>
        </p:blipFill>
        <p:spPr>
          <a:xfrm>
            <a:off x="1164906" y="764561"/>
            <a:ext cx="1034339" cy="426904"/>
          </a:xfrm>
          <a:prstGeom prst="rect">
            <a:avLst/>
          </a:prstGeom>
        </p:spPr>
      </p:pic>
      <p:sp>
        <p:nvSpPr>
          <p:cNvPr id="16" name="Rettangolo con angoli arrotondati 15">
            <a:extLst>
              <a:ext uri="{FF2B5EF4-FFF2-40B4-BE49-F238E27FC236}">
                <a16:creationId xmlns:a16="http://schemas.microsoft.com/office/drawing/2014/main" id="{7E08A692-27B8-728D-5279-93F2A74D880F}"/>
              </a:ext>
            </a:extLst>
          </p:cNvPr>
          <p:cNvSpPr/>
          <p:nvPr/>
        </p:nvSpPr>
        <p:spPr>
          <a:xfrm>
            <a:off x="3154180" y="1086362"/>
            <a:ext cx="2722856" cy="2589202"/>
          </a:xfrm>
          <a:prstGeom prst="roundRect">
            <a:avLst/>
          </a:prstGeom>
          <a:solidFill>
            <a:srgbClr val="54D27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p>
          <a:p>
            <a:pPr algn="ctr"/>
            <a:r>
              <a:rPr lang="it-IT" dirty="0"/>
              <a:t>Security Asset Management</a:t>
            </a:r>
          </a:p>
        </p:txBody>
      </p:sp>
      <p:pic>
        <p:nvPicPr>
          <p:cNvPr id="18" name="Immagine 17">
            <a:extLst>
              <a:ext uri="{FF2B5EF4-FFF2-40B4-BE49-F238E27FC236}">
                <a16:creationId xmlns:a16="http://schemas.microsoft.com/office/drawing/2014/main" id="{00986AE4-1BD5-2EDF-051C-6A69E03C341D}"/>
              </a:ext>
            </a:extLst>
          </p:cNvPr>
          <p:cNvPicPr>
            <a:picLocks noChangeAspect="1"/>
          </p:cNvPicPr>
          <p:nvPr/>
        </p:nvPicPr>
        <p:blipFill>
          <a:blip r:embed="rId9"/>
          <a:stretch>
            <a:fillRect/>
          </a:stretch>
        </p:blipFill>
        <p:spPr>
          <a:xfrm>
            <a:off x="4010632" y="1135599"/>
            <a:ext cx="1034339" cy="426904"/>
          </a:xfrm>
          <a:prstGeom prst="rect">
            <a:avLst/>
          </a:prstGeom>
        </p:spPr>
      </p:pic>
      <p:sp>
        <p:nvSpPr>
          <p:cNvPr id="21" name="Rettangolo con angoli arrotondati 20">
            <a:extLst>
              <a:ext uri="{FF2B5EF4-FFF2-40B4-BE49-F238E27FC236}">
                <a16:creationId xmlns:a16="http://schemas.microsoft.com/office/drawing/2014/main" id="{95EBC3F1-6E91-89AF-AC1F-D9B0F90F18D7}"/>
              </a:ext>
            </a:extLst>
          </p:cNvPr>
          <p:cNvSpPr/>
          <p:nvPr/>
        </p:nvSpPr>
        <p:spPr>
          <a:xfrm>
            <a:off x="6112965" y="3177862"/>
            <a:ext cx="2500350" cy="192991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p>
          <a:p>
            <a:pPr algn="ctr"/>
            <a:r>
              <a:rPr lang="it-IT" dirty="0"/>
              <a:t>Compliance</a:t>
            </a:r>
          </a:p>
        </p:txBody>
      </p:sp>
      <p:pic>
        <p:nvPicPr>
          <p:cNvPr id="23" name="Immagine 22">
            <a:extLst>
              <a:ext uri="{FF2B5EF4-FFF2-40B4-BE49-F238E27FC236}">
                <a16:creationId xmlns:a16="http://schemas.microsoft.com/office/drawing/2014/main" id="{B98E6753-608C-AECC-CADF-C973674CD46A}"/>
              </a:ext>
            </a:extLst>
          </p:cNvPr>
          <p:cNvPicPr>
            <a:picLocks noChangeAspect="1"/>
          </p:cNvPicPr>
          <p:nvPr/>
        </p:nvPicPr>
        <p:blipFill>
          <a:blip r:embed="rId9"/>
          <a:stretch>
            <a:fillRect/>
          </a:stretch>
        </p:blipFill>
        <p:spPr>
          <a:xfrm>
            <a:off x="6845971" y="3227099"/>
            <a:ext cx="1034339" cy="426904"/>
          </a:xfrm>
          <a:prstGeom prst="rect">
            <a:avLst/>
          </a:prstGeom>
        </p:spPr>
      </p:pic>
      <p:sp>
        <p:nvSpPr>
          <p:cNvPr id="25" name="Rettangolo con angoli arrotondati 24">
            <a:extLst>
              <a:ext uri="{FF2B5EF4-FFF2-40B4-BE49-F238E27FC236}">
                <a16:creationId xmlns:a16="http://schemas.microsoft.com/office/drawing/2014/main" id="{07D3CA35-06D3-A32B-E98B-DA0AA6A24C2B}"/>
              </a:ext>
            </a:extLst>
          </p:cNvPr>
          <p:cNvSpPr/>
          <p:nvPr/>
        </p:nvSpPr>
        <p:spPr>
          <a:xfrm>
            <a:off x="3281660" y="3800223"/>
            <a:ext cx="2500350" cy="127576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p>
          <a:p>
            <a:pPr algn="ctr"/>
            <a:r>
              <a:rPr lang="it-IT" dirty="0"/>
              <a:t>Mobile</a:t>
            </a:r>
          </a:p>
        </p:txBody>
      </p:sp>
      <p:pic>
        <p:nvPicPr>
          <p:cNvPr id="27" name="Immagine 26">
            <a:extLst>
              <a:ext uri="{FF2B5EF4-FFF2-40B4-BE49-F238E27FC236}">
                <a16:creationId xmlns:a16="http://schemas.microsoft.com/office/drawing/2014/main" id="{92CD002A-C19C-E284-AF0D-AE94D0C5B71B}"/>
              </a:ext>
            </a:extLst>
          </p:cNvPr>
          <p:cNvPicPr>
            <a:picLocks noChangeAspect="1"/>
          </p:cNvPicPr>
          <p:nvPr/>
        </p:nvPicPr>
        <p:blipFill>
          <a:blip r:embed="rId9"/>
          <a:stretch>
            <a:fillRect/>
          </a:stretch>
        </p:blipFill>
        <p:spPr>
          <a:xfrm>
            <a:off x="4014666" y="3849460"/>
            <a:ext cx="1034339" cy="426904"/>
          </a:xfrm>
          <a:prstGeom prst="rect">
            <a:avLst/>
          </a:prstGeom>
        </p:spPr>
      </p:pic>
      <p:sp>
        <p:nvSpPr>
          <p:cNvPr id="29" name="Rettangolo con angoli arrotondati 28">
            <a:extLst>
              <a:ext uri="{FF2B5EF4-FFF2-40B4-BE49-F238E27FC236}">
                <a16:creationId xmlns:a16="http://schemas.microsoft.com/office/drawing/2014/main" id="{EE69EB9C-3702-DF2F-29A6-CB2BEA238019}"/>
              </a:ext>
            </a:extLst>
          </p:cNvPr>
          <p:cNvSpPr/>
          <p:nvPr/>
        </p:nvSpPr>
        <p:spPr>
          <a:xfrm>
            <a:off x="700246" y="3183825"/>
            <a:ext cx="2500350" cy="179850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p>
          <a:p>
            <a:pPr algn="ctr"/>
            <a:r>
              <a:rPr lang="it-IT" dirty="0"/>
              <a:t>IT Assets</a:t>
            </a:r>
          </a:p>
        </p:txBody>
      </p:sp>
      <p:pic>
        <p:nvPicPr>
          <p:cNvPr id="31" name="Immagine 30">
            <a:extLst>
              <a:ext uri="{FF2B5EF4-FFF2-40B4-BE49-F238E27FC236}">
                <a16:creationId xmlns:a16="http://schemas.microsoft.com/office/drawing/2014/main" id="{23895E46-E754-CDD0-D571-F977F4A4BEF2}"/>
              </a:ext>
            </a:extLst>
          </p:cNvPr>
          <p:cNvPicPr>
            <a:picLocks noChangeAspect="1"/>
          </p:cNvPicPr>
          <p:nvPr/>
        </p:nvPicPr>
        <p:blipFill>
          <a:blip r:embed="rId9"/>
          <a:stretch>
            <a:fillRect/>
          </a:stretch>
        </p:blipFill>
        <p:spPr>
          <a:xfrm>
            <a:off x="1433252" y="3233062"/>
            <a:ext cx="1034339" cy="426904"/>
          </a:xfrm>
          <a:prstGeom prst="rect">
            <a:avLst/>
          </a:prstGeom>
        </p:spPr>
      </p:pic>
      <p:sp>
        <p:nvSpPr>
          <p:cNvPr id="40" name="Rettangolo 39">
            <a:extLst>
              <a:ext uri="{FF2B5EF4-FFF2-40B4-BE49-F238E27FC236}">
                <a16:creationId xmlns:a16="http://schemas.microsoft.com/office/drawing/2014/main" id="{EA47B087-BD5A-2AE5-AD26-F24BEBEC308D}"/>
              </a:ext>
            </a:extLst>
          </p:cNvPr>
          <p:cNvSpPr/>
          <p:nvPr/>
        </p:nvSpPr>
        <p:spPr>
          <a:xfrm>
            <a:off x="300746" y="1427110"/>
            <a:ext cx="1497797"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Analysis Tools</a:t>
            </a:r>
          </a:p>
        </p:txBody>
      </p:sp>
      <p:sp>
        <p:nvSpPr>
          <p:cNvPr id="41" name="Rettangolo 40">
            <a:extLst>
              <a:ext uri="{FF2B5EF4-FFF2-40B4-BE49-F238E27FC236}">
                <a16:creationId xmlns:a16="http://schemas.microsoft.com/office/drawing/2014/main" id="{57E8438F-139E-0890-2052-818B704CCA11}"/>
              </a:ext>
            </a:extLst>
          </p:cNvPr>
          <p:cNvSpPr/>
          <p:nvPr/>
        </p:nvSpPr>
        <p:spPr>
          <a:xfrm>
            <a:off x="1515517" y="1333906"/>
            <a:ext cx="1497797"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err="1">
                <a:effectLst>
                  <a:outerShdw blurRad="38100" dist="38100" dir="2700000" algn="tl">
                    <a:srgbClr val="000000">
                      <a:alpha val="43137"/>
                    </a:srgbClr>
                  </a:outerShdw>
                </a:effectLst>
              </a:rPr>
              <a:t>Fraud</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catalog</a:t>
            </a:r>
            <a:endParaRPr lang="it-IT" b="1" dirty="0">
              <a:effectLst>
                <a:outerShdw blurRad="38100" dist="38100" dir="2700000" algn="tl">
                  <a:srgbClr val="000000">
                    <a:alpha val="43137"/>
                  </a:srgbClr>
                </a:outerShdw>
              </a:effectLst>
            </a:endParaRPr>
          </a:p>
        </p:txBody>
      </p:sp>
      <p:sp>
        <p:nvSpPr>
          <p:cNvPr id="43" name="Rettangolo 42">
            <a:extLst>
              <a:ext uri="{FF2B5EF4-FFF2-40B4-BE49-F238E27FC236}">
                <a16:creationId xmlns:a16="http://schemas.microsoft.com/office/drawing/2014/main" id="{5EEE685C-80B2-B761-4FF6-606F9A7855D7}"/>
              </a:ext>
            </a:extLst>
          </p:cNvPr>
          <p:cNvSpPr/>
          <p:nvPr/>
        </p:nvSpPr>
        <p:spPr>
          <a:xfrm>
            <a:off x="325944" y="1952677"/>
            <a:ext cx="1497797"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Data Source Monitoring</a:t>
            </a:r>
          </a:p>
        </p:txBody>
      </p:sp>
      <p:sp>
        <p:nvSpPr>
          <p:cNvPr id="45" name="Rettangolo 44">
            <a:extLst>
              <a:ext uri="{FF2B5EF4-FFF2-40B4-BE49-F238E27FC236}">
                <a16:creationId xmlns:a16="http://schemas.microsoft.com/office/drawing/2014/main" id="{17741479-01C4-77A2-F76A-ECC55B08707A}"/>
              </a:ext>
            </a:extLst>
          </p:cNvPr>
          <p:cNvSpPr/>
          <p:nvPr/>
        </p:nvSpPr>
        <p:spPr>
          <a:xfrm>
            <a:off x="1540715" y="1859473"/>
            <a:ext cx="1497797"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err="1">
                <a:effectLst>
                  <a:outerShdw blurRad="38100" dist="38100" dir="2700000" algn="tl">
                    <a:srgbClr val="000000">
                      <a:alpha val="43137"/>
                    </a:srgbClr>
                  </a:outerShdw>
                </a:effectLst>
              </a:rPr>
              <a:t>Fraud</a:t>
            </a:r>
            <a:r>
              <a:rPr lang="it-IT" b="1" dirty="0">
                <a:effectLst>
                  <a:outerShdw blurRad="38100" dist="38100" dir="2700000" algn="tl">
                    <a:srgbClr val="000000">
                      <a:alpha val="43137"/>
                    </a:srgbClr>
                  </a:outerShdw>
                </a:effectLst>
              </a:rPr>
              <a:t> Reporting</a:t>
            </a:r>
          </a:p>
        </p:txBody>
      </p:sp>
      <p:sp>
        <p:nvSpPr>
          <p:cNvPr id="47" name="Rettangolo 46">
            <a:extLst>
              <a:ext uri="{FF2B5EF4-FFF2-40B4-BE49-F238E27FC236}">
                <a16:creationId xmlns:a16="http://schemas.microsoft.com/office/drawing/2014/main" id="{F83B2CDA-E6A6-8CFB-4963-D660AFD2A408}"/>
              </a:ext>
            </a:extLst>
          </p:cNvPr>
          <p:cNvSpPr/>
          <p:nvPr/>
        </p:nvSpPr>
        <p:spPr>
          <a:xfrm>
            <a:off x="3150660" y="1926967"/>
            <a:ext cx="1497797" cy="434922"/>
          </a:xfrm>
          <a:prstGeom prst="rect">
            <a:avLst/>
          </a:prstGeom>
          <a:solidFill>
            <a:srgbClr val="54D272"/>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Value Chain</a:t>
            </a:r>
          </a:p>
        </p:txBody>
      </p:sp>
      <p:sp>
        <p:nvSpPr>
          <p:cNvPr id="49" name="Rettangolo 48">
            <a:extLst>
              <a:ext uri="{FF2B5EF4-FFF2-40B4-BE49-F238E27FC236}">
                <a16:creationId xmlns:a16="http://schemas.microsoft.com/office/drawing/2014/main" id="{D78DFB73-4AED-842E-D109-B41F2BD868C5}"/>
              </a:ext>
            </a:extLst>
          </p:cNvPr>
          <p:cNvSpPr/>
          <p:nvPr/>
        </p:nvSpPr>
        <p:spPr>
          <a:xfrm>
            <a:off x="4365431" y="1833763"/>
            <a:ext cx="1497797" cy="434922"/>
          </a:xfrm>
          <a:prstGeom prst="rect">
            <a:avLst/>
          </a:prstGeom>
          <a:solidFill>
            <a:srgbClr val="54D272"/>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Data Controls</a:t>
            </a:r>
          </a:p>
        </p:txBody>
      </p:sp>
      <p:sp>
        <p:nvSpPr>
          <p:cNvPr id="51" name="Rettangolo 50">
            <a:extLst>
              <a:ext uri="{FF2B5EF4-FFF2-40B4-BE49-F238E27FC236}">
                <a16:creationId xmlns:a16="http://schemas.microsoft.com/office/drawing/2014/main" id="{2F519840-9AA2-EB20-5DA4-6316E1EEC905}"/>
              </a:ext>
            </a:extLst>
          </p:cNvPr>
          <p:cNvSpPr/>
          <p:nvPr/>
        </p:nvSpPr>
        <p:spPr>
          <a:xfrm>
            <a:off x="3154756" y="2452534"/>
            <a:ext cx="1497797" cy="434922"/>
          </a:xfrm>
          <a:prstGeom prst="rect">
            <a:avLst/>
          </a:prstGeom>
          <a:solidFill>
            <a:srgbClr val="54D272"/>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Assessment Hub</a:t>
            </a:r>
          </a:p>
        </p:txBody>
      </p:sp>
      <p:sp>
        <p:nvSpPr>
          <p:cNvPr id="53" name="Rettangolo 52">
            <a:extLst>
              <a:ext uri="{FF2B5EF4-FFF2-40B4-BE49-F238E27FC236}">
                <a16:creationId xmlns:a16="http://schemas.microsoft.com/office/drawing/2014/main" id="{3D858F42-7AF7-2E00-7EB2-EFF8881F956D}"/>
              </a:ext>
            </a:extLst>
          </p:cNvPr>
          <p:cNvSpPr/>
          <p:nvPr/>
        </p:nvSpPr>
        <p:spPr>
          <a:xfrm>
            <a:off x="4369527" y="2359329"/>
            <a:ext cx="1497797" cy="701095"/>
          </a:xfrm>
          <a:prstGeom prst="rect">
            <a:avLst/>
          </a:prstGeom>
          <a:solidFill>
            <a:srgbClr val="54D272"/>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IT Assets Deep Information Manager</a:t>
            </a:r>
          </a:p>
        </p:txBody>
      </p:sp>
      <p:sp>
        <p:nvSpPr>
          <p:cNvPr id="55" name="Rettangolo 54">
            <a:extLst>
              <a:ext uri="{FF2B5EF4-FFF2-40B4-BE49-F238E27FC236}">
                <a16:creationId xmlns:a16="http://schemas.microsoft.com/office/drawing/2014/main" id="{81C318B0-CD23-482D-CB49-960F4F9E2E5F}"/>
              </a:ext>
            </a:extLst>
          </p:cNvPr>
          <p:cNvSpPr/>
          <p:nvPr/>
        </p:nvSpPr>
        <p:spPr>
          <a:xfrm>
            <a:off x="3767780" y="4440515"/>
            <a:ext cx="1497797" cy="434922"/>
          </a:xfrm>
          <a:prstGeom prst="rect">
            <a:avLst/>
          </a:prstGeom>
          <a:solidFill>
            <a:schemeClr val="accent1">
              <a:lumMod val="5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M3</a:t>
            </a:r>
          </a:p>
        </p:txBody>
      </p:sp>
      <p:sp>
        <p:nvSpPr>
          <p:cNvPr id="59" name="Rettangolo 58">
            <a:extLst>
              <a:ext uri="{FF2B5EF4-FFF2-40B4-BE49-F238E27FC236}">
                <a16:creationId xmlns:a16="http://schemas.microsoft.com/office/drawing/2014/main" id="{E5189F78-4357-B2BC-6498-1602490AF3ED}"/>
              </a:ext>
            </a:extLst>
          </p:cNvPr>
          <p:cNvSpPr/>
          <p:nvPr/>
        </p:nvSpPr>
        <p:spPr>
          <a:xfrm>
            <a:off x="3150659" y="2984810"/>
            <a:ext cx="1497797" cy="434922"/>
          </a:xfrm>
          <a:prstGeom prst="rect">
            <a:avLst/>
          </a:prstGeom>
          <a:solidFill>
            <a:srgbClr val="54D272"/>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Case Manager</a:t>
            </a:r>
          </a:p>
        </p:txBody>
      </p:sp>
      <p:sp>
        <p:nvSpPr>
          <p:cNvPr id="61" name="Rettangolo 60">
            <a:extLst>
              <a:ext uri="{FF2B5EF4-FFF2-40B4-BE49-F238E27FC236}">
                <a16:creationId xmlns:a16="http://schemas.microsoft.com/office/drawing/2014/main" id="{84B00D12-E9FC-FCE5-5422-16E2F142A9AA}"/>
              </a:ext>
            </a:extLst>
          </p:cNvPr>
          <p:cNvSpPr/>
          <p:nvPr/>
        </p:nvSpPr>
        <p:spPr>
          <a:xfrm>
            <a:off x="1796468" y="3829263"/>
            <a:ext cx="1497797" cy="434922"/>
          </a:xfrm>
          <a:prstGeom prst="rect">
            <a:avLst/>
          </a:prstGeom>
          <a:solidFill>
            <a:srgbClr val="0070C0"/>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Assets Discovery</a:t>
            </a:r>
          </a:p>
        </p:txBody>
      </p:sp>
      <p:sp>
        <p:nvSpPr>
          <p:cNvPr id="63" name="Rettangolo 62">
            <a:extLst>
              <a:ext uri="{FF2B5EF4-FFF2-40B4-BE49-F238E27FC236}">
                <a16:creationId xmlns:a16="http://schemas.microsoft.com/office/drawing/2014/main" id="{757D4161-A62F-1E6D-0542-380205CDEDB8}"/>
              </a:ext>
            </a:extLst>
          </p:cNvPr>
          <p:cNvSpPr/>
          <p:nvPr/>
        </p:nvSpPr>
        <p:spPr>
          <a:xfrm>
            <a:off x="563457" y="3862670"/>
            <a:ext cx="1497797" cy="701095"/>
          </a:xfrm>
          <a:prstGeom prst="rect">
            <a:avLst/>
          </a:prstGeom>
          <a:solidFill>
            <a:srgbClr val="0070C0"/>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IT Assets Deep Information Manager</a:t>
            </a:r>
          </a:p>
        </p:txBody>
      </p:sp>
      <p:sp>
        <p:nvSpPr>
          <p:cNvPr id="67" name="Rettangolo 66">
            <a:extLst>
              <a:ext uri="{FF2B5EF4-FFF2-40B4-BE49-F238E27FC236}">
                <a16:creationId xmlns:a16="http://schemas.microsoft.com/office/drawing/2014/main" id="{C1BBAAF6-D84E-1012-4740-06BE26825E90}"/>
              </a:ext>
            </a:extLst>
          </p:cNvPr>
          <p:cNvSpPr/>
          <p:nvPr/>
        </p:nvSpPr>
        <p:spPr>
          <a:xfrm>
            <a:off x="1794381" y="4359781"/>
            <a:ext cx="1497797" cy="434922"/>
          </a:xfrm>
          <a:prstGeom prst="rect">
            <a:avLst/>
          </a:prstGeom>
          <a:solidFill>
            <a:srgbClr val="0070C0"/>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Case Manager</a:t>
            </a:r>
          </a:p>
        </p:txBody>
      </p:sp>
      <p:sp>
        <p:nvSpPr>
          <p:cNvPr id="69" name="Rettangolo 68">
            <a:extLst>
              <a:ext uri="{FF2B5EF4-FFF2-40B4-BE49-F238E27FC236}">
                <a16:creationId xmlns:a16="http://schemas.microsoft.com/office/drawing/2014/main" id="{BC2B46D5-D4AB-F1A1-B4BE-8FB72DFB5671}"/>
              </a:ext>
            </a:extLst>
          </p:cNvPr>
          <p:cNvSpPr/>
          <p:nvPr/>
        </p:nvSpPr>
        <p:spPr>
          <a:xfrm>
            <a:off x="5981811" y="3889908"/>
            <a:ext cx="1497797" cy="434922"/>
          </a:xfrm>
          <a:prstGeom prst="rect">
            <a:avLst/>
          </a:prstGeom>
          <a:solidFill>
            <a:schemeClr val="bg1">
              <a:lumMod val="5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Banking </a:t>
            </a:r>
            <a:r>
              <a:rPr lang="it-IT" b="1" dirty="0" err="1">
                <a:effectLst>
                  <a:outerShdw blurRad="38100" dist="38100" dir="2700000" algn="tl">
                    <a:srgbClr val="000000">
                      <a:alpha val="43137"/>
                    </a:srgbClr>
                  </a:outerShdw>
                </a:effectLst>
              </a:rPr>
              <a:t>Transparency</a:t>
            </a:r>
            <a:endParaRPr lang="it-IT" b="1" dirty="0">
              <a:effectLst>
                <a:outerShdw blurRad="38100" dist="38100" dir="2700000" algn="tl">
                  <a:srgbClr val="000000">
                    <a:alpha val="43137"/>
                  </a:srgbClr>
                </a:outerShdw>
              </a:effectLst>
            </a:endParaRPr>
          </a:p>
        </p:txBody>
      </p:sp>
      <p:sp>
        <p:nvSpPr>
          <p:cNvPr id="71" name="Rettangolo 70">
            <a:extLst>
              <a:ext uri="{FF2B5EF4-FFF2-40B4-BE49-F238E27FC236}">
                <a16:creationId xmlns:a16="http://schemas.microsoft.com/office/drawing/2014/main" id="{DD80D157-198A-F9F5-C816-F740E048F8BC}"/>
              </a:ext>
            </a:extLst>
          </p:cNvPr>
          <p:cNvSpPr/>
          <p:nvPr/>
        </p:nvSpPr>
        <p:spPr>
          <a:xfrm>
            <a:off x="7196582" y="3796704"/>
            <a:ext cx="1497797" cy="434922"/>
          </a:xfrm>
          <a:prstGeom prst="rect">
            <a:avLst/>
          </a:prstGeom>
          <a:solidFill>
            <a:schemeClr val="bg1">
              <a:lumMod val="5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System </a:t>
            </a:r>
            <a:r>
              <a:rPr lang="it-IT" b="1" dirty="0" err="1">
                <a:effectLst>
                  <a:outerShdw blurRad="38100" dist="38100" dir="2700000" algn="tl">
                    <a:srgbClr val="000000">
                      <a:alpha val="43137"/>
                    </a:srgbClr>
                  </a:outerShdw>
                </a:effectLst>
              </a:rPr>
              <a:t>Administrators</a:t>
            </a:r>
            <a:endParaRPr lang="it-IT" b="1" dirty="0">
              <a:effectLst>
                <a:outerShdw blurRad="38100" dist="38100" dir="2700000" algn="tl">
                  <a:srgbClr val="000000">
                    <a:alpha val="43137"/>
                  </a:srgbClr>
                </a:outerShdw>
              </a:effectLst>
            </a:endParaRPr>
          </a:p>
        </p:txBody>
      </p:sp>
      <p:sp>
        <p:nvSpPr>
          <p:cNvPr id="73" name="Rettangolo 72">
            <a:extLst>
              <a:ext uri="{FF2B5EF4-FFF2-40B4-BE49-F238E27FC236}">
                <a16:creationId xmlns:a16="http://schemas.microsoft.com/office/drawing/2014/main" id="{86A2298E-6527-F21A-D4F6-63A8A58BA397}"/>
              </a:ext>
            </a:extLst>
          </p:cNvPr>
          <p:cNvSpPr/>
          <p:nvPr/>
        </p:nvSpPr>
        <p:spPr>
          <a:xfrm>
            <a:off x="6007009" y="4415475"/>
            <a:ext cx="1497797" cy="434922"/>
          </a:xfrm>
          <a:prstGeom prst="rect">
            <a:avLst/>
          </a:prstGeom>
          <a:solidFill>
            <a:schemeClr val="bg1">
              <a:lumMod val="5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PNSC</a:t>
            </a:r>
          </a:p>
        </p:txBody>
      </p:sp>
      <p:sp>
        <p:nvSpPr>
          <p:cNvPr id="75" name="Rettangolo 74">
            <a:extLst>
              <a:ext uri="{FF2B5EF4-FFF2-40B4-BE49-F238E27FC236}">
                <a16:creationId xmlns:a16="http://schemas.microsoft.com/office/drawing/2014/main" id="{245447CD-1173-CE84-0E44-74D68A16DBBE}"/>
              </a:ext>
            </a:extLst>
          </p:cNvPr>
          <p:cNvSpPr/>
          <p:nvPr/>
        </p:nvSpPr>
        <p:spPr>
          <a:xfrm>
            <a:off x="7221780" y="4322271"/>
            <a:ext cx="1497797" cy="434922"/>
          </a:xfrm>
          <a:prstGeom prst="rect">
            <a:avLst/>
          </a:prstGeom>
          <a:solidFill>
            <a:schemeClr val="bg1">
              <a:lumMod val="5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Case Manager</a:t>
            </a:r>
          </a:p>
        </p:txBody>
      </p:sp>
      <p:sp>
        <p:nvSpPr>
          <p:cNvPr id="77" name="Rettangolo 76">
            <a:extLst>
              <a:ext uri="{FF2B5EF4-FFF2-40B4-BE49-F238E27FC236}">
                <a16:creationId xmlns:a16="http://schemas.microsoft.com/office/drawing/2014/main" id="{975CFC0C-A7C5-E8EC-2405-66CBBFFF2C51}"/>
              </a:ext>
            </a:extLst>
          </p:cNvPr>
          <p:cNvSpPr/>
          <p:nvPr/>
        </p:nvSpPr>
        <p:spPr>
          <a:xfrm>
            <a:off x="1011995" y="2449392"/>
            <a:ext cx="1497797" cy="434922"/>
          </a:xfrm>
          <a:prstGeom prst="rect">
            <a:avLst/>
          </a:prstGeom>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effectLst>
                  <a:outerShdw blurRad="38100" dist="38100" dir="2700000" algn="tl">
                    <a:srgbClr val="000000">
                      <a:alpha val="43137"/>
                    </a:srgbClr>
                  </a:outerShdw>
                </a:effectLst>
              </a:rPr>
              <a:t>Case Manager</a:t>
            </a:r>
          </a:p>
        </p:txBody>
      </p:sp>
      <p:sp>
        <p:nvSpPr>
          <p:cNvPr id="79" name="Rettangolo 78">
            <a:extLst>
              <a:ext uri="{FF2B5EF4-FFF2-40B4-BE49-F238E27FC236}">
                <a16:creationId xmlns:a16="http://schemas.microsoft.com/office/drawing/2014/main" id="{46323AA2-AD4E-A4FD-FE58-A407B713738D}"/>
              </a:ext>
            </a:extLst>
          </p:cNvPr>
          <p:cNvSpPr/>
          <p:nvPr/>
        </p:nvSpPr>
        <p:spPr>
          <a:xfrm>
            <a:off x="3364470" y="365742"/>
            <a:ext cx="2063385"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Modules</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sp>
        <p:nvSpPr>
          <p:cNvPr id="83" name="Rettangolo con angoli arrotondati 82">
            <a:extLst>
              <a:ext uri="{FF2B5EF4-FFF2-40B4-BE49-F238E27FC236}">
                <a16:creationId xmlns:a16="http://schemas.microsoft.com/office/drawing/2014/main" id="{60068CBF-060D-E4CD-0149-D50D6E099C64}"/>
              </a:ext>
            </a:extLst>
          </p:cNvPr>
          <p:cNvSpPr/>
          <p:nvPr/>
        </p:nvSpPr>
        <p:spPr>
          <a:xfrm>
            <a:off x="6245757" y="1096626"/>
            <a:ext cx="2500350" cy="201250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it-IT" dirty="0">
              <a:solidFill>
                <a:schemeClr val="tx1"/>
              </a:solidFill>
            </a:endParaRPr>
          </a:p>
          <a:p>
            <a:pPr algn="ctr"/>
            <a:r>
              <a:rPr lang="it-IT" dirty="0">
                <a:solidFill>
                  <a:schemeClr val="tx1"/>
                </a:solidFill>
              </a:rPr>
              <a:t>Risk Hub</a:t>
            </a:r>
          </a:p>
        </p:txBody>
      </p:sp>
      <p:sp>
        <p:nvSpPr>
          <p:cNvPr id="91" name="Rettangolo 90">
            <a:extLst>
              <a:ext uri="{FF2B5EF4-FFF2-40B4-BE49-F238E27FC236}">
                <a16:creationId xmlns:a16="http://schemas.microsoft.com/office/drawing/2014/main" id="{CE947665-CBB0-719F-1D90-090574EC3F87}"/>
              </a:ext>
            </a:extLst>
          </p:cNvPr>
          <p:cNvSpPr/>
          <p:nvPr/>
        </p:nvSpPr>
        <p:spPr>
          <a:xfrm>
            <a:off x="6122887" y="1807478"/>
            <a:ext cx="1497797" cy="434922"/>
          </a:xfrm>
          <a:prstGeom prst="rect">
            <a:avLst/>
          </a:prstGeom>
          <a:solidFill>
            <a:schemeClr val="accent3">
              <a:lumMod val="60000"/>
              <a:lumOff val="4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solidFill>
                  <a:schemeClr val="tx1"/>
                </a:solidFill>
                <a:effectLst>
                  <a:outerShdw blurRad="38100" dist="38100" dir="2700000" algn="tl">
                    <a:srgbClr val="000000">
                      <a:alpha val="43137"/>
                    </a:srgbClr>
                  </a:outerShdw>
                </a:effectLst>
              </a:rPr>
              <a:t>Assessment Hub</a:t>
            </a:r>
          </a:p>
        </p:txBody>
      </p:sp>
      <p:sp>
        <p:nvSpPr>
          <p:cNvPr id="93" name="Rettangolo 92">
            <a:extLst>
              <a:ext uri="{FF2B5EF4-FFF2-40B4-BE49-F238E27FC236}">
                <a16:creationId xmlns:a16="http://schemas.microsoft.com/office/drawing/2014/main" id="{A727D8C4-6896-1970-71AC-8A01A2EF573F}"/>
              </a:ext>
            </a:extLst>
          </p:cNvPr>
          <p:cNvSpPr/>
          <p:nvPr/>
        </p:nvSpPr>
        <p:spPr>
          <a:xfrm>
            <a:off x="7337658" y="1714273"/>
            <a:ext cx="1497797" cy="701095"/>
          </a:xfrm>
          <a:prstGeom prst="rect">
            <a:avLst/>
          </a:prstGeom>
          <a:solidFill>
            <a:schemeClr val="accent3">
              <a:lumMod val="60000"/>
              <a:lumOff val="4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solidFill>
                  <a:schemeClr val="tx1"/>
                </a:solidFill>
                <a:effectLst>
                  <a:outerShdw blurRad="38100" dist="38100" dir="2700000" algn="tl">
                    <a:srgbClr val="000000">
                      <a:alpha val="43137"/>
                    </a:srgbClr>
                  </a:outerShdw>
                </a:effectLst>
              </a:rPr>
              <a:t>IT Assets Deep Information Manager</a:t>
            </a:r>
          </a:p>
        </p:txBody>
      </p:sp>
      <p:sp>
        <p:nvSpPr>
          <p:cNvPr id="95" name="Rettangolo 94">
            <a:extLst>
              <a:ext uri="{FF2B5EF4-FFF2-40B4-BE49-F238E27FC236}">
                <a16:creationId xmlns:a16="http://schemas.microsoft.com/office/drawing/2014/main" id="{A11C88EB-9709-C9CA-E707-EEC131CBF030}"/>
              </a:ext>
            </a:extLst>
          </p:cNvPr>
          <p:cNvSpPr/>
          <p:nvPr/>
        </p:nvSpPr>
        <p:spPr>
          <a:xfrm>
            <a:off x="6122887" y="2332724"/>
            <a:ext cx="1497797" cy="434922"/>
          </a:xfrm>
          <a:prstGeom prst="rect">
            <a:avLst/>
          </a:prstGeom>
          <a:solidFill>
            <a:schemeClr val="accent3">
              <a:lumMod val="60000"/>
              <a:lumOff val="4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solidFill>
                  <a:schemeClr val="tx1"/>
                </a:solidFill>
                <a:effectLst>
                  <a:outerShdw blurRad="38100" dist="38100" dir="2700000" algn="tl">
                    <a:srgbClr val="000000">
                      <a:alpha val="43137"/>
                    </a:srgbClr>
                  </a:outerShdw>
                </a:effectLst>
              </a:rPr>
              <a:t>Cyber Threat </a:t>
            </a:r>
            <a:r>
              <a:rPr lang="it-IT" b="1" dirty="0" err="1">
                <a:solidFill>
                  <a:schemeClr val="tx1"/>
                </a:solidFill>
                <a:effectLst>
                  <a:outerShdw blurRad="38100" dist="38100" dir="2700000" algn="tl">
                    <a:srgbClr val="000000">
                      <a:alpha val="43137"/>
                    </a:srgbClr>
                  </a:outerShdw>
                </a:effectLst>
              </a:rPr>
              <a:t>Intelligent</a:t>
            </a:r>
            <a:r>
              <a:rPr lang="it-IT" b="1" dirty="0">
                <a:solidFill>
                  <a:schemeClr val="tx1"/>
                </a:solidFill>
                <a:effectLst>
                  <a:outerShdw blurRad="38100" dist="38100" dir="2700000" algn="tl">
                    <a:srgbClr val="000000">
                      <a:alpha val="43137"/>
                    </a:srgbClr>
                  </a:outerShdw>
                </a:effectLst>
              </a:rPr>
              <a:t> Hub</a:t>
            </a:r>
          </a:p>
        </p:txBody>
      </p:sp>
      <p:sp>
        <p:nvSpPr>
          <p:cNvPr id="97" name="Rettangolo 96">
            <a:extLst>
              <a:ext uri="{FF2B5EF4-FFF2-40B4-BE49-F238E27FC236}">
                <a16:creationId xmlns:a16="http://schemas.microsoft.com/office/drawing/2014/main" id="{EE13CF4A-F005-FF1B-D1C0-7F4FD085D5E6}"/>
              </a:ext>
            </a:extLst>
          </p:cNvPr>
          <p:cNvSpPr/>
          <p:nvPr/>
        </p:nvSpPr>
        <p:spPr>
          <a:xfrm>
            <a:off x="7337658" y="2513845"/>
            <a:ext cx="1497797" cy="434922"/>
          </a:xfrm>
          <a:prstGeom prst="rect">
            <a:avLst/>
          </a:prstGeom>
          <a:solidFill>
            <a:schemeClr val="accent3">
              <a:lumMod val="60000"/>
              <a:lumOff val="40000"/>
            </a:schemeClr>
          </a:solidFill>
          <a:scene3d>
            <a:camera prst="obliqueBottomRight">
              <a:rot lat="0" lon="1800000" rev="0"/>
            </a:camera>
            <a:lightRig rig="threePt" dir="t"/>
          </a:scene3d>
          <a:sp3d>
            <a:bevelB w="6350"/>
          </a:sp3d>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it-IT" b="1" dirty="0">
                <a:solidFill>
                  <a:schemeClr val="tx1"/>
                </a:solidFill>
                <a:effectLst>
                  <a:outerShdw blurRad="38100" dist="38100" dir="2700000" algn="tl">
                    <a:srgbClr val="000000">
                      <a:alpha val="43137"/>
                    </a:srgbClr>
                  </a:outerShdw>
                </a:effectLst>
              </a:rPr>
              <a:t>Case Manager</a:t>
            </a:r>
          </a:p>
        </p:txBody>
      </p:sp>
      <p:pic>
        <p:nvPicPr>
          <p:cNvPr id="107" name="Immagine 106">
            <a:extLst>
              <a:ext uri="{FF2B5EF4-FFF2-40B4-BE49-F238E27FC236}">
                <a16:creationId xmlns:a16="http://schemas.microsoft.com/office/drawing/2014/main" id="{43256EFD-8DA4-D32F-B9F4-CF045224DCFC}"/>
              </a:ext>
            </a:extLst>
          </p:cNvPr>
          <p:cNvPicPr>
            <a:picLocks noChangeAspect="1"/>
          </p:cNvPicPr>
          <p:nvPr/>
        </p:nvPicPr>
        <p:blipFill>
          <a:blip r:embed="rId10"/>
          <a:stretch>
            <a:fillRect/>
          </a:stretch>
        </p:blipFill>
        <p:spPr>
          <a:xfrm>
            <a:off x="6828257" y="1066610"/>
            <a:ext cx="1288605" cy="531847"/>
          </a:xfrm>
          <a:prstGeom prst="rect">
            <a:avLst/>
          </a:prstGeom>
        </p:spPr>
      </p:pic>
      <p:sp>
        <p:nvSpPr>
          <p:cNvPr id="3" name="Segnaposto numero diapositiva 3">
            <a:extLst>
              <a:ext uri="{FF2B5EF4-FFF2-40B4-BE49-F238E27FC236}">
                <a16:creationId xmlns:a16="http://schemas.microsoft.com/office/drawing/2014/main" id="{73CED9E3-F1FF-B377-D1E0-DABA8D4B4E50}"/>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36</a:t>
            </a:fld>
            <a:endParaRPr lang="it-IT"/>
          </a:p>
        </p:txBody>
      </p:sp>
    </p:spTree>
    <p:extLst>
      <p:ext uri="{BB962C8B-B14F-4D97-AF65-F5344CB8AC3E}">
        <p14:creationId xmlns:p14="http://schemas.microsoft.com/office/powerpoint/2010/main" val="211593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barn(inVertical)">
                                      <p:cBhvr>
                                        <p:cTn id="13" dur="500"/>
                                        <p:tgtEl>
                                          <p:spTgt spid="4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barn(inVertical)">
                                      <p:cBhvr>
                                        <p:cTn id="16" dur="500"/>
                                        <p:tgtEl>
                                          <p:spTgt spid="4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arn(inVertical)">
                                      <p:cBhvr>
                                        <p:cTn id="19" dur="500"/>
                                        <p:tgtEl>
                                          <p:spTgt spid="4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barn(inVertical)">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barn(inVertical)">
                                      <p:cBhvr>
                                        <p:cTn id="36" dur="500"/>
                                        <p:tgtEl>
                                          <p:spTgt spid="47"/>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barn(inVertical)">
                                      <p:cBhvr>
                                        <p:cTn id="39" dur="500"/>
                                        <p:tgtEl>
                                          <p:spTgt spid="4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barn(inVertical)">
                                      <p:cBhvr>
                                        <p:cTn id="45" dur="500"/>
                                        <p:tgtEl>
                                          <p:spTgt spid="5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barn(inVertical)">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barn(inVertical)">
                                      <p:cBhvr>
                                        <p:cTn id="53" dur="500"/>
                                        <p:tgtEl>
                                          <p:spTgt spid="8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barn(inVertical)">
                                      <p:cBhvr>
                                        <p:cTn id="56" dur="500"/>
                                        <p:tgtEl>
                                          <p:spTgt spid="93"/>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barn(inVertical)">
                                      <p:cBhvr>
                                        <p:cTn id="59" dur="500"/>
                                        <p:tgtEl>
                                          <p:spTgt spid="97"/>
                                        </p:tgtEl>
                                      </p:cBhvr>
                                    </p:animEffect>
                                  </p:childTnLst>
                                </p:cTn>
                              </p:par>
                              <p:par>
                                <p:cTn id="60" presetID="16" presetClass="entr" presetSubtype="21" fill="hold" nodeType="with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barn(inVertical)">
                                      <p:cBhvr>
                                        <p:cTn id="62" dur="500"/>
                                        <p:tgtEl>
                                          <p:spTgt spid="10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barn(inVertical)">
                                      <p:cBhvr>
                                        <p:cTn id="65" dur="500"/>
                                        <p:tgtEl>
                                          <p:spTgt spid="91"/>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barn(inVertical)">
                                      <p:cBhvr>
                                        <p:cTn id="68" dur="500"/>
                                        <p:tgtEl>
                                          <p:spTgt spid="95"/>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arn(inVertical)">
                                      <p:cBhvr>
                                        <p:cTn id="73" dur="500"/>
                                        <p:tgtEl>
                                          <p:spTgt spid="29"/>
                                        </p:tgtEl>
                                      </p:cBhvr>
                                    </p:animEffect>
                                  </p:childTnLst>
                                </p:cTn>
                              </p:par>
                              <p:par>
                                <p:cTn id="74" presetID="16" presetClass="entr" presetSubtype="21"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barn(inVertical)">
                                      <p:cBhvr>
                                        <p:cTn id="76" dur="500"/>
                                        <p:tgtEl>
                                          <p:spTgt spid="3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barn(inVertical)">
                                      <p:cBhvr>
                                        <p:cTn id="79" dur="500"/>
                                        <p:tgtEl>
                                          <p:spTgt spid="61"/>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barn(inVertical)">
                                      <p:cBhvr>
                                        <p:cTn id="82" dur="500"/>
                                        <p:tgtEl>
                                          <p:spTgt spid="63"/>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barn(inVertical)">
                                      <p:cBhvr>
                                        <p:cTn id="85" dur="5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barn(inVertical)">
                                      <p:cBhvr>
                                        <p:cTn id="90" dur="500"/>
                                        <p:tgtEl>
                                          <p:spTgt spid="27"/>
                                        </p:tgtEl>
                                      </p:cBhvr>
                                    </p:animEffect>
                                  </p:childTnLst>
                                </p:cTn>
                              </p:par>
                              <p:par>
                                <p:cTn id="91" presetID="16" presetClass="entr" presetSubtype="21"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barn(inVertical)">
                                      <p:cBhvr>
                                        <p:cTn id="93" dur="500"/>
                                        <p:tgtEl>
                                          <p:spTgt spid="55"/>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barn(inVertical)">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barn(inVertical)">
                                      <p:cBhvr>
                                        <p:cTn id="101" dur="500"/>
                                        <p:tgtEl>
                                          <p:spTgt spid="21"/>
                                        </p:tgtEl>
                                      </p:cBhvr>
                                    </p:animEffect>
                                  </p:childTnLst>
                                </p:cTn>
                              </p:par>
                              <p:par>
                                <p:cTn id="102" presetID="16" presetClass="entr" presetSubtype="21" fill="hold"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barn(inVertical)">
                                      <p:cBhvr>
                                        <p:cTn id="104" dur="500"/>
                                        <p:tgtEl>
                                          <p:spTgt spid="23"/>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barn(inVertical)">
                                      <p:cBhvr>
                                        <p:cTn id="107" dur="500"/>
                                        <p:tgtEl>
                                          <p:spTgt spid="69"/>
                                        </p:tgtEl>
                                      </p:cBhvr>
                                    </p:animEffect>
                                  </p:childTnLst>
                                </p:cTn>
                              </p:par>
                              <p:par>
                                <p:cTn id="108" presetID="16" presetClass="entr" presetSubtype="21"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animEffect transition="in" filter="barn(inVertical)">
                                      <p:cBhvr>
                                        <p:cTn id="110" dur="500"/>
                                        <p:tgtEl>
                                          <p:spTgt spid="71"/>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animEffect transition="in" filter="barn(inVertical)">
                                      <p:cBhvr>
                                        <p:cTn id="113" dur="500"/>
                                        <p:tgtEl>
                                          <p:spTgt spid="73"/>
                                        </p:tgtEl>
                                      </p:cBhvr>
                                    </p:animEffect>
                                  </p:childTnLst>
                                </p:cTn>
                              </p:par>
                              <p:par>
                                <p:cTn id="114" presetID="16" presetClass="entr" presetSubtype="21" fill="hold" grpId="0" nodeType="with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barn(inVertical)">
                                      <p:cBhvr>
                                        <p:cTn id="1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21" grpId="0" animBg="1"/>
      <p:bldP spid="25" grpId="0" animBg="1"/>
      <p:bldP spid="29" grpId="0" animBg="1"/>
      <p:bldP spid="40" grpId="0" animBg="1"/>
      <p:bldP spid="41" grpId="0" animBg="1"/>
      <p:bldP spid="43" grpId="0" animBg="1"/>
      <p:bldP spid="45" grpId="0" animBg="1"/>
      <p:bldP spid="47" grpId="0" animBg="1"/>
      <p:bldP spid="49" grpId="0" animBg="1"/>
      <p:bldP spid="51" grpId="0" animBg="1"/>
      <p:bldP spid="53" grpId="0" animBg="1"/>
      <p:bldP spid="55" grpId="0" animBg="1"/>
      <p:bldP spid="59" grpId="0" animBg="1"/>
      <p:bldP spid="61" grpId="0" animBg="1"/>
      <p:bldP spid="63" grpId="0" animBg="1"/>
      <p:bldP spid="67" grpId="0" animBg="1"/>
      <p:bldP spid="69" grpId="0" animBg="1"/>
      <p:bldP spid="71" grpId="0" animBg="1"/>
      <p:bldP spid="73" grpId="0" animBg="1"/>
      <p:bldP spid="75" grpId="0" animBg="1"/>
      <p:bldP spid="77" grpId="0" animBg="1"/>
      <p:bldP spid="83" grpId="0" animBg="1"/>
      <p:bldP spid="91" grpId="0" animBg="1"/>
      <p:bldP spid="93" grpId="0" animBg="1"/>
      <p:bldP spid="95" grpId="0" animBg="1"/>
      <p:bldP spid="9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graphicFrame>
        <p:nvGraphicFramePr>
          <p:cNvPr id="25" name="Diagramma 24">
            <a:extLst>
              <a:ext uri="{FF2B5EF4-FFF2-40B4-BE49-F238E27FC236}">
                <a16:creationId xmlns:a16="http://schemas.microsoft.com/office/drawing/2014/main" id="{AC9D305F-7D3E-102B-2A4D-580FE8BAAD20}"/>
              </a:ext>
            </a:extLst>
          </p:cNvPr>
          <p:cNvGraphicFramePr/>
          <p:nvPr>
            <p:extLst>
              <p:ext uri="{D42A27DB-BD31-4B8C-83A1-F6EECF244321}">
                <p14:modId xmlns:p14="http://schemas.microsoft.com/office/powerpoint/2010/main" val="2268301185"/>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ttangolo 2">
            <a:extLst>
              <a:ext uri="{FF2B5EF4-FFF2-40B4-BE49-F238E27FC236}">
                <a16:creationId xmlns:a16="http://schemas.microsoft.com/office/drawing/2014/main" id="{6FCBFCE1-B7BB-F646-C23D-29EFC215ED2A}"/>
              </a:ext>
            </a:extLst>
          </p:cNvPr>
          <p:cNvSpPr/>
          <p:nvPr/>
        </p:nvSpPr>
        <p:spPr>
          <a:xfrm>
            <a:off x="1741431" y="393308"/>
            <a:ext cx="5309467"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Presentation </a:t>
            </a:r>
            <a:r>
              <a:rPr lang="it-IT" sz="4800" b="1" dirty="0" err="1">
                <a:solidFill>
                  <a:srgbClr val="FFFF00"/>
                </a:solidFill>
                <a:effectLst>
                  <a:outerShdw blurRad="38100" dist="38100" dir="2700000" algn="tl">
                    <a:srgbClr val="000000">
                      <a:alpha val="43137"/>
                    </a:srgbClr>
                  </a:outerShdw>
                </a:effectLst>
                <a:latin typeface="Bangers"/>
                <a:sym typeface="Bangers"/>
              </a:rPr>
              <a:t>Approach</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pic>
        <p:nvPicPr>
          <p:cNvPr id="6" name="Immagine 5">
            <a:extLst>
              <a:ext uri="{FF2B5EF4-FFF2-40B4-BE49-F238E27FC236}">
                <a16:creationId xmlns:a16="http://schemas.microsoft.com/office/drawing/2014/main" id="{5B3032A1-5B71-FF5C-7007-3B8AD7B40465}"/>
              </a:ext>
            </a:extLst>
          </p:cNvPr>
          <p:cNvPicPr>
            <a:picLocks noChangeAspect="1"/>
          </p:cNvPicPr>
          <p:nvPr/>
        </p:nvPicPr>
        <p:blipFill>
          <a:blip r:embed="rId9"/>
          <a:stretch>
            <a:fillRect/>
          </a:stretch>
        </p:blipFill>
        <p:spPr>
          <a:xfrm>
            <a:off x="1882140" y="1135543"/>
            <a:ext cx="5448300" cy="2519910"/>
          </a:xfrm>
          <a:prstGeom prst="rect">
            <a:avLst/>
          </a:prstGeom>
        </p:spPr>
      </p:pic>
      <p:pic>
        <p:nvPicPr>
          <p:cNvPr id="10" name="Immagine 40">
            <a:extLst>
              <a:ext uri="{FF2B5EF4-FFF2-40B4-BE49-F238E27FC236}">
                <a16:creationId xmlns:a16="http://schemas.microsoft.com/office/drawing/2014/main" id="{52C954CB-2BC6-E4FC-D085-1ED2B877C22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06095" y="3292002"/>
            <a:ext cx="3380133" cy="1619075"/>
          </a:xfrm>
          <a:prstGeom prst="rect">
            <a:avLst/>
          </a:prstGeom>
        </p:spPr>
      </p:pic>
      <p:pic>
        <p:nvPicPr>
          <p:cNvPr id="13" name="Immagine 49">
            <a:extLst>
              <a:ext uri="{FF2B5EF4-FFF2-40B4-BE49-F238E27FC236}">
                <a16:creationId xmlns:a16="http://schemas.microsoft.com/office/drawing/2014/main" id="{ED35052E-3806-85A0-A4E1-29052B51839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700526" y="3384754"/>
            <a:ext cx="3553237" cy="1704094"/>
          </a:xfrm>
          <a:prstGeom prst="rect">
            <a:avLst/>
          </a:prstGeom>
        </p:spPr>
      </p:pic>
      <p:pic>
        <p:nvPicPr>
          <p:cNvPr id="8" name="Immagine 17">
            <a:extLst>
              <a:ext uri="{FF2B5EF4-FFF2-40B4-BE49-F238E27FC236}">
                <a16:creationId xmlns:a16="http://schemas.microsoft.com/office/drawing/2014/main" id="{22659BFF-E506-B361-8201-528748ADEE8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141720" y="3677854"/>
            <a:ext cx="3002280" cy="1465646"/>
          </a:xfrm>
          <a:prstGeom prst="rect">
            <a:avLst/>
          </a:prstGeom>
        </p:spPr>
      </p:pic>
      <p:sp>
        <p:nvSpPr>
          <p:cNvPr id="14" name="Rettangolo 13">
            <a:extLst>
              <a:ext uri="{FF2B5EF4-FFF2-40B4-BE49-F238E27FC236}">
                <a16:creationId xmlns:a16="http://schemas.microsoft.com/office/drawing/2014/main" id="{FAFAB554-4BD8-873E-4A7B-1AAE15B05166}"/>
              </a:ext>
            </a:extLst>
          </p:cNvPr>
          <p:cNvSpPr/>
          <p:nvPr/>
        </p:nvSpPr>
        <p:spPr>
          <a:xfrm>
            <a:off x="188770" y="1325225"/>
            <a:ext cx="1693370" cy="1200329"/>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High Level </a:t>
            </a: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View</a:t>
            </a:r>
            <a:endPar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5" name="Rettangolo 14">
            <a:extLst>
              <a:ext uri="{FF2B5EF4-FFF2-40B4-BE49-F238E27FC236}">
                <a16:creationId xmlns:a16="http://schemas.microsoft.com/office/drawing/2014/main" id="{35C660DE-4CA1-83B3-58E3-9838FD276B20}"/>
              </a:ext>
            </a:extLst>
          </p:cNvPr>
          <p:cNvSpPr/>
          <p:nvPr/>
        </p:nvSpPr>
        <p:spPr>
          <a:xfrm>
            <a:off x="0" y="3844736"/>
            <a:ext cx="1882140" cy="830997"/>
          </a:xfrm>
          <a:prstGeom prst="rect">
            <a:avLst/>
          </a:prstGeom>
          <a:noFill/>
        </p:spPr>
        <p:txBody>
          <a:bodyPr wrap="square" lIns="91440" tIns="45720" rIns="91440" bIns="45720">
            <a:spAutoFit/>
          </a:bodyPr>
          <a:lstStyle/>
          <a:p>
            <a:pPr algn="ct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Specialized</a:t>
            </a: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Modules</a:t>
            </a:r>
            <a:endPar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6" name="Freccia in giù 15">
            <a:extLst>
              <a:ext uri="{FF2B5EF4-FFF2-40B4-BE49-F238E27FC236}">
                <a16:creationId xmlns:a16="http://schemas.microsoft.com/office/drawing/2014/main" id="{E2474A42-03BC-AA77-85A6-DC4EB6E22013}"/>
              </a:ext>
            </a:extLst>
          </p:cNvPr>
          <p:cNvSpPr/>
          <p:nvPr/>
        </p:nvSpPr>
        <p:spPr>
          <a:xfrm>
            <a:off x="657329" y="2675097"/>
            <a:ext cx="633763" cy="1089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Connettore 2 17">
            <a:extLst>
              <a:ext uri="{FF2B5EF4-FFF2-40B4-BE49-F238E27FC236}">
                <a16:creationId xmlns:a16="http://schemas.microsoft.com/office/drawing/2014/main" id="{9C6FFEB7-A7FF-7D54-7E03-CEDC2D5912CE}"/>
              </a:ext>
            </a:extLst>
          </p:cNvPr>
          <p:cNvCxnSpPr/>
          <p:nvPr/>
        </p:nvCxnSpPr>
        <p:spPr>
          <a:xfrm>
            <a:off x="2706095" y="2202180"/>
            <a:ext cx="680334" cy="1844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3167CDC5-4ACC-6158-D69C-7D7C816B48F2}"/>
              </a:ext>
            </a:extLst>
          </p:cNvPr>
          <p:cNvCxnSpPr/>
          <p:nvPr/>
        </p:nvCxnSpPr>
        <p:spPr>
          <a:xfrm>
            <a:off x="4266123" y="2186940"/>
            <a:ext cx="1197417" cy="20997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ttore 2 21">
            <a:extLst>
              <a:ext uri="{FF2B5EF4-FFF2-40B4-BE49-F238E27FC236}">
                <a16:creationId xmlns:a16="http://schemas.microsoft.com/office/drawing/2014/main" id="{64E974D4-FE7C-26CD-AC5B-8DE657F13E7A}"/>
              </a:ext>
            </a:extLst>
          </p:cNvPr>
          <p:cNvCxnSpPr/>
          <p:nvPr/>
        </p:nvCxnSpPr>
        <p:spPr>
          <a:xfrm>
            <a:off x="5932638" y="2080260"/>
            <a:ext cx="2148021" cy="25985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egnaposto numero diapositiva 3">
            <a:extLst>
              <a:ext uri="{FF2B5EF4-FFF2-40B4-BE49-F238E27FC236}">
                <a16:creationId xmlns:a16="http://schemas.microsoft.com/office/drawing/2014/main" id="{25989E2F-0CD1-796D-B17C-D50FDB703086}"/>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37</a:t>
            </a:fld>
            <a:endParaRPr lang="it-IT"/>
          </a:p>
        </p:txBody>
      </p:sp>
    </p:spTree>
    <p:extLst>
      <p:ext uri="{BB962C8B-B14F-4D97-AF65-F5344CB8AC3E}">
        <p14:creationId xmlns:p14="http://schemas.microsoft.com/office/powerpoint/2010/main" val="90858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arn(inVertical)">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graphicFrame>
        <p:nvGraphicFramePr>
          <p:cNvPr id="14" name="Diagramma 13">
            <a:extLst>
              <a:ext uri="{FF2B5EF4-FFF2-40B4-BE49-F238E27FC236}">
                <a16:creationId xmlns:a16="http://schemas.microsoft.com/office/drawing/2014/main" id="{C59A6D61-EF77-01E2-AD25-32906E9EDED4}"/>
              </a:ext>
            </a:extLst>
          </p:cNvPr>
          <p:cNvGraphicFramePr/>
          <p:nvPr>
            <p:extLst>
              <p:ext uri="{D42A27DB-BD31-4B8C-83A1-F6EECF244321}">
                <p14:modId xmlns:p14="http://schemas.microsoft.com/office/powerpoint/2010/main" val="320936156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magine 3">
            <a:extLst>
              <a:ext uri="{FF2B5EF4-FFF2-40B4-BE49-F238E27FC236}">
                <a16:creationId xmlns:a16="http://schemas.microsoft.com/office/drawing/2014/main" id="{8669B607-142E-8332-3291-43D40E4D466F}"/>
              </a:ext>
            </a:extLst>
          </p:cNvPr>
          <p:cNvPicPr>
            <a:picLocks noChangeAspect="1"/>
          </p:cNvPicPr>
          <p:nvPr/>
        </p:nvPicPr>
        <p:blipFill>
          <a:blip r:embed="rId9"/>
          <a:stretch>
            <a:fillRect/>
          </a:stretch>
        </p:blipFill>
        <p:spPr>
          <a:xfrm>
            <a:off x="1947924" y="1753274"/>
            <a:ext cx="6927608" cy="3087105"/>
          </a:xfrm>
          <a:prstGeom prst="rect">
            <a:avLst/>
          </a:prstGeom>
        </p:spPr>
      </p:pic>
      <p:sp>
        <p:nvSpPr>
          <p:cNvPr id="6" name="Rettangolo 5">
            <a:extLst>
              <a:ext uri="{FF2B5EF4-FFF2-40B4-BE49-F238E27FC236}">
                <a16:creationId xmlns:a16="http://schemas.microsoft.com/office/drawing/2014/main" id="{B3A592BA-165D-88CB-D06F-BF5976717B9D}"/>
              </a:ext>
            </a:extLst>
          </p:cNvPr>
          <p:cNvSpPr/>
          <p:nvPr/>
        </p:nvSpPr>
        <p:spPr>
          <a:xfrm>
            <a:off x="66850" y="2465829"/>
            <a:ext cx="1693370" cy="830997"/>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Home Page</a:t>
            </a:r>
          </a:p>
        </p:txBody>
      </p:sp>
      <p:sp>
        <p:nvSpPr>
          <p:cNvPr id="11" name="Rettangolo 10">
            <a:extLst>
              <a:ext uri="{FF2B5EF4-FFF2-40B4-BE49-F238E27FC236}">
                <a16:creationId xmlns:a16="http://schemas.microsoft.com/office/drawing/2014/main" id="{EA954777-EC69-87FF-6E1E-B11062269578}"/>
              </a:ext>
            </a:extLst>
          </p:cNvPr>
          <p:cNvSpPr/>
          <p:nvPr/>
        </p:nvSpPr>
        <p:spPr>
          <a:xfrm>
            <a:off x="56686" y="511287"/>
            <a:ext cx="7627409"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Modules</a:t>
            </a:r>
            <a:r>
              <a:rPr lang="it-IT" sz="4800" b="1" dirty="0">
                <a:solidFill>
                  <a:srgbClr val="FFFF00"/>
                </a:solidFill>
                <a:effectLst>
                  <a:outerShdw blurRad="38100" dist="38100" dir="2700000" algn="tl">
                    <a:srgbClr val="000000">
                      <a:alpha val="43137"/>
                    </a:srgbClr>
                  </a:outerShdw>
                </a:effectLst>
                <a:latin typeface="Bangers"/>
                <a:sym typeface="Bangers"/>
              </a:rPr>
              <a:t> Presentation: Home page</a:t>
            </a:r>
          </a:p>
        </p:txBody>
      </p:sp>
      <p:sp>
        <p:nvSpPr>
          <p:cNvPr id="2" name="Segnaposto numero diapositiva 3">
            <a:extLst>
              <a:ext uri="{FF2B5EF4-FFF2-40B4-BE49-F238E27FC236}">
                <a16:creationId xmlns:a16="http://schemas.microsoft.com/office/drawing/2014/main" id="{29B4495A-ED43-B944-46C5-1FEB01CCFEB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38</a:t>
            </a:fld>
            <a:endParaRPr lang="it-IT"/>
          </a:p>
        </p:txBody>
      </p:sp>
    </p:spTree>
    <p:extLst>
      <p:ext uri="{BB962C8B-B14F-4D97-AF65-F5344CB8AC3E}">
        <p14:creationId xmlns:p14="http://schemas.microsoft.com/office/powerpoint/2010/main" val="4219963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graphicFrame>
        <p:nvGraphicFramePr>
          <p:cNvPr id="9" name="Diagramma 8">
            <a:extLst>
              <a:ext uri="{FF2B5EF4-FFF2-40B4-BE49-F238E27FC236}">
                <a16:creationId xmlns:a16="http://schemas.microsoft.com/office/drawing/2014/main" id="{44A0C656-D60E-D9C1-7F69-475D750D3166}"/>
              </a:ext>
            </a:extLst>
          </p:cNvPr>
          <p:cNvGraphicFramePr/>
          <p:nvPr>
            <p:extLst>
              <p:ext uri="{D42A27DB-BD31-4B8C-83A1-F6EECF244321}">
                <p14:modId xmlns:p14="http://schemas.microsoft.com/office/powerpoint/2010/main" val="159943768"/>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ttangolo 2">
            <a:extLst>
              <a:ext uri="{FF2B5EF4-FFF2-40B4-BE49-F238E27FC236}">
                <a16:creationId xmlns:a16="http://schemas.microsoft.com/office/drawing/2014/main" id="{6FCBFCE1-B7BB-F646-C23D-29EFC215ED2A}"/>
              </a:ext>
            </a:extLst>
          </p:cNvPr>
          <p:cNvSpPr/>
          <p:nvPr/>
        </p:nvSpPr>
        <p:spPr>
          <a:xfrm>
            <a:off x="136024" y="377285"/>
            <a:ext cx="7438255"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Modules</a:t>
            </a:r>
            <a:r>
              <a:rPr lang="it-IT" sz="4800" b="1" dirty="0">
                <a:solidFill>
                  <a:srgbClr val="FFFF00"/>
                </a:solidFill>
                <a:effectLst>
                  <a:outerShdw blurRad="38100" dist="38100" dir="2700000" algn="tl">
                    <a:srgbClr val="000000">
                      <a:alpha val="43137"/>
                    </a:srgbClr>
                  </a:outerShdw>
                </a:effectLst>
                <a:latin typeface="Bangers"/>
                <a:sym typeface="Bangers"/>
              </a:rPr>
              <a:t> Presentation: Use Cases</a:t>
            </a:r>
          </a:p>
        </p:txBody>
      </p:sp>
      <p:sp>
        <p:nvSpPr>
          <p:cNvPr id="6" name="Rettangolo 5">
            <a:extLst>
              <a:ext uri="{FF2B5EF4-FFF2-40B4-BE49-F238E27FC236}">
                <a16:creationId xmlns:a16="http://schemas.microsoft.com/office/drawing/2014/main" id="{B3A592BA-165D-88CB-D06F-BF5976717B9D}"/>
              </a:ext>
            </a:extLst>
          </p:cNvPr>
          <p:cNvSpPr/>
          <p:nvPr/>
        </p:nvSpPr>
        <p:spPr>
          <a:xfrm>
            <a:off x="-1213310" y="989792"/>
            <a:ext cx="7850330" cy="461665"/>
          </a:xfrm>
          <a:prstGeom prst="rect">
            <a:avLst/>
          </a:prstGeom>
          <a:noFill/>
        </p:spPr>
        <p:txBody>
          <a:bodyPr wrap="square" lIns="91440" tIns="45720" rIns="91440" bIns="45720">
            <a:spAutoFit/>
          </a:bodyPr>
          <a:lstStyle/>
          <a:p>
            <a:pPr algn="ct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Specific</a:t>
            </a: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Use Cases: e.g. </a:t>
            </a: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Priority</a:t>
            </a: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List</a:t>
            </a:r>
          </a:p>
        </p:txBody>
      </p:sp>
      <p:pic>
        <p:nvPicPr>
          <p:cNvPr id="5" name="Immagine 4">
            <a:extLst>
              <a:ext uri="{FF2B5EF4-FFF2-40B4-BE49-F238E27FC236}">
                <a16:creationId xmlns:a16="http://schemas.microsoft.com/office/drawing/2014/main" id="{5FBA4056-C97F-D3FC-2637-B8F4A35FA909}"/>
              </a:ext>
            </a:extLst>
          </p:cNvPr>
          <p:cNvPicPr>
            <a:picLocks noChangeAspect="1"/>
          </p:cNvPicPr>
          <p:nvPr/>
        </p:nvPicPr>
        <p:blipFill>
          <a:blip r:embed="rId9"/>
          <a:stretch>
            <a:fillRect/>
          </a:stretch>
        </p:blipFill>
        <p:spPr>
          <a:xfrm>
            <a:off x="813133" y="1414934"/>
            <a:ext cx="8035418" cy="3604434"/>
          </a:xfrm>
          <a:prstGeom prst="rect">
            <a:avLst/>
          </a:prstGeom>
        </p:spPr>
      </p:pic>
      <p:sp>
        <p:nvSpPr>
          <p:cNvPr id="2" name="Segnaposto numero diapositiva 3">
            <a:extLst>
              <a:ext uri="{FF2B5EF4-FFF2-40B4-BE49-F238E27FC236}">
                <a16:creationId xmlns:a16="http://schemas.microsoft.com/office/drawing/2014/main" id="{0E6E6049-6908-EFB3-A9F5-A2A8E4AC83D2}"/>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39</a:t>
            </a:fld>
            <a:endParaRPr lang="it-IT"/>
          </a:p>
        </p:txBody>
      </p:sp>
    </p:spTree>
    <p:extLst>
      <p:ext uri="{BB962C8B-B14F-4D97-AF65-F5344CB8AC3E}">
        <p14:creationId xmlns:p14="http://schemas.microsoft.com/office/powerpoint/2010/main" val="219289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488227" y="617602"/>
            <a:ext cx="7668485"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The holistic approach to data integration with Splunk</a:t>
            </a:r>
            <a:endParaRPr sz="2800" dirty="0"/>
          </a:p>
        </p:txBody>
      </p:sp>
      <p:sp>
        <p:nvSpPr>
          <p:cNvPr id="106" name="Google Shape;106;p16"/>
          <p:cNvSpPr txBox="1">
            <a:spLocks noGrp="1"/>
          </p:cNvSpPr>
          <p:nvPr>
            <p:ph type="body" idx="1"/>
          </p:nvPr>
        </p:nvSpPr>
        <p:spPr>
          <a:xfrm>
            <a:off x="1052050" y="1248770"/>
            <a:ext cx="6968100" cy="330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1600" dirty="0"/>
              <a:t>GRC is a crazy land of </a:t>
            </a:r>
            <a:r>
              <a:rPr lang="en-US" sz="1600" b="1" dirty="0">
                <a:effectLst>
                  <a:outerShdw blurRad="38100" dist="38100" dir="2700000" algn="tl">
                    <a:srgbClr val="000000">
                      <a:alpha val="43137"/>
                    </a:srgbClr>
                  </a:outerShdw>
                </a:effectLst>
              </a:rPr>
              <a:t>multiple, heterogenous, non-integrated and for geek-only tools</a:t>
            </a:r>
            <a:r>
              <a:rPr lang="en-US" sz="1600" dirty="0"/>
              <a:t>. Have you ever tried to have a quantitative and unified view about your Risk Posture? Do you remember the ginormous excels, reports and table you were pulling together? </a:t>
            </a:r>
          </a:p>
          <a:p>
            <a:pPr marL="457200" lvl="0" indent="-381000" algn="l" rtl="0">
              <a:spcBef>
                <a:spcPts val="600"/>
              </a:spcBef>
              <a:spcAft>
                <a:spcPts val="0"/>
              </a:spcAft>
              <a:buSzPts val="2400"/>
              <a:buChar char="×"/>
            </a:pPr>
            <a:r>
              <a:rPr lang="en-US" sz="1600" dirty="0"/>
              <a:t>Using Splunk, we used </a:t>
            </a:r>
            <a:r>
              <a:rPr lang="en-US" sz="1600" b="1" dirty="0">
                <a:effectLst>
                  <a:outerShdw blurRad="38100" dist="38100" dir="2700000" algn="tl">
                    <a:srgbClr val="000000">
                      <a:alpha val="43137"/>
                    </a:srgbClr>
                  </a:outerShdw>
                </a:effectLst>
              </a:rPr>
              <a:t>a different approach</a:t>
            </a:r>
            <a:r>
              <a:rPr lang="en-US" sz="1600" dirty="0"/>
              <a:t>: take multiple outputs of heterogeneous tools and systems (e.g.: Asset Management, VA, APM, Taxonomy, BC, Risk Quantification, etc.) and correlate them to allow easy navigation leveraging the unparalleled capabilities of Splunk Data to Everything platform. </a:t>
            </a:r>
          </a:p>
          <a:p>
            <a:pPr marL="457200" lvl="0" indent="-381000" algn="l" rtl="0">
              <a:spcBef>
                <a:spcPts val="600"/>
              </a:spcBef>
              <a:spcAft>
                <a:spcPts val="0"/>
              </a:spcAft>
              <a:buSzPts val="2400"/>
              <a:buChar char="×"/>
            </a:pPr>
            <a:r>
              <a:rPr lang="en-US" sz="1600" dirty="0"/>
              <a:t>We engineered data integration and specialized views for </a:t>
            </a:r>
            <a:r>
              <a:rPr lang="en-US" sz="1600" b="1" dirty="0">
                <a:effectLst>
                  <a:outerShdw blurRad="38100" dist="38100" dir="2700000" algn="tl">
                    <a:srgbClr val="000000">
                      <a:alpha val="43137"/>
                    </a:srgbClr>
                  </a:outerShdw>
                </a:effectLst>
              </a:rPr>
              <a:t>executive risk managers and geeks</a:t>
            </a:r>
            <a:r>
              <a:rPr lang="en-US" sz="1600" dirty="0"/>
              <a:t> aligned with the main frameworks (NIST, ISO27K, GDPR) delivering a quantitative view of your GRC world.</a:t>
            </a:r>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a:extLst>
              <a:ext uri="{FF2B5EF4-FFF2-40B4-BE49-F238E27FC236}">
                <a16:creationId xmlns:a16="http://schemas.microsoft.com/office/drawing/2014/main" id="{A6A22101-713A-20A1-7E0C-7E28DEEA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492" y="0"/>
            <a:ext cx="1943819" cy="166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0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anim calcmode="lin" valueType="num">
                                      <p:cBhvr additive="base">
                                        <p:cTn id="19"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sp>
        <p:nvSpPr>
          <p:cNvPr id="3" name="Rettangolo 2">
            <a:extLst>
              <a:ext uri="{FF2B5EF4-FFF2-40B4-BE49-F238E27FC236}">
                <a16:creationId xmlns:a16="http://schemas.microsoft.com/office/drawing/2014/main" id="{6FCBFCE1-B7BB-F646-C23D-29EFC215ED2A}"/>
              </a:ext>
            </a:extLst>
          </p:cNvPr>
          <p:cNvSpPr/>
          <p:nvPr/>
        </p:nvSpPr>
        <p:spPr>
          <a:xfrm>
            <a:off x="136024" y="353634"/>
            <a:ext cx="7438255"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Modules</a:t>
            </a:r>
            <a:r>
              <a:rPr lang="it-IT" sz="4800" b="1" dirty="0">
                <a:solidFill>
                  <a:srgbClr val="FFFF00"/>
                </a:solidFill>
                <a:effectLst>
                  <a:outerShdw blurRad="38100" dist="38100" dir="2700000" algn="tl">
                    <a:srgbClr val="000000">
                      <a:alpha val="43137"/>
                    </a:srgbClr>
                  </a:outerShdw>
                </a:effectLst>
                <a:latin typeface="Bangers"/>
                <a:sym typeface="Bangers"/>
              </a:rPr>
              <a:t> Presentation: Use Cases</a:t>
            </a:r>
          </a:p>
        </p:txBody>
      </p:sp>
      <p:sp>
        <p:nvSpPr>
          <p:cNvPr id="6" name="Rettangolo 5">
            <a:extLst>
              <a:ext uri="{FF2B5EF4-FFF2-40B4-BE49-F238E27FC236}">
                <a16:creationId xmlns:a16="http://schemas.microsoft.com/office/drawing/2014/main" id="{B3A592BA-165D-88CB-D06F-BF5976717B9D}"/>
              </a:ext>
            </a:extLst>
          </p:cNvPr>
          <p:cNvSpPr/>
          <p:nvPr/>
        </p:nvSpPr>
        <p:spPr>
          <a:xfrm>
            <a:off x="-672290" y="1068624"/>
            <a:ext cx="7850330" cy="461665"/>
          </a:xfrm>
          <a:prstGeom prst="rect">
            <a:avLst/>
          </a:prstGeom>
          <a:noFill/>
        </p:spPr>
        <p:txBody>
          <a:bodyPr wrap="square" lIns="91440" tIns="45720" rIns="91440" bIns="45720">
            <a:spAutoFit/>
          </a:bodyPr>
          <a:lstStyle/>
          <a:p>
            <a:pPr algn="ct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Specific</a:t>
            </a: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Use Cases: e.g. Shares monitoring</a:t>
            </a:r>
          </a:p>
        </p:txBody>
      </p:sp>
      <p:pic>
        <p:nvPicPr>
          <p:cNvPr id="4" name="Immagine 3">
            <a:extLst>
              <a:ext uri="{FF2B5EF4-FFF2-40B4-BE49-F238E27FC236}">
                <a16:creationId xmlns:a16="http://schemas.microsoft.com/office/drawing/2014/main" id="{89123BF1-7225-3045-1ECA-2FB883615CB6}"/>
              </a:ext>
            </a:extLst>
          </p:cNvPr>
          <p:cNvPicPr>
            <a:picLocks noChangeAspect="1"/>
          </p:cNvPicPr>
          <p:nvPr/>
        </p:nvPicPr>
        <p:blipFill>
          <a:blip r:embed="rId4"/>
          <a:stretch>
            <a:fillRect/>
          </a:stretch>
        </p:blipFill>
        <p:spPr>
          <a:xfrm>
            <a:off x="0" y="1553935"/>
            <a:ext cx="6336933" cy="2632264"/>
          </a:xfrm>
          <a:prstGeom prst="rect">
            <a:avLst/>
          </a:prstGeom>
          <a:ln>
            <a:solidFill>
              <a:schemeClr val="tx1"/>
            </a:solidFill>
          </a:ln>
        </p:spPr>
      </p:pic>
      <p:pic>
        <p:nvPicPr>
          <p:cNvPr id="8" name="Immagine 7">
            <a:extLst>
              <a:ext uri="{FF2B5EF4-FFF2-40B4-BE49-F238E27FC236}">
                <a16:creationId xmlns:a16="http://schemas.microsoft.com/office/drawing/2014/main" id="{B761165E-C790-24CA-0320-7BD75F0F73CC}"/>
              </a:ext>
            </a:extLst>
          </p:cNvPr>
          <p:cNvPicPr>
            <a:picLocks noChangeAspect="1"/>
          </p:cNvPicPr>
          <p:nvPr/>
        </p:nvPicPr>
        <p:blipFill>
          <a:blip r:embed="rId5"/>
          <a:stretch>
            <a:fillRect/>
          </a:stretch>
        </p:blipFill>
        <p:spPr>
          <a:xfrm>
            <a:off x="6336933" y="1650677"/>
            <a:ext cx="2863914" cy="1396760"/>
          </a:xfrm>
          <a:prstGeom prst="rect">
            <a:avLst/>
          </a:prstGeom>
          <a:ln>
            <a:solidFill>
              <a:schemeClr val="tx1"/>
            </a:solidFill>
          </a:ln>
        </p:spPr>
      </p:pic>
      <p:pic>
        <p:nvPicPr>
          <p:cNvPr id="10" name="Immagine 9">
            <a:extLst>
              <a:ext uri="{FF2B5EF4-FFF2-40B4-BE49-F238E27FC236}">
                <a16:creationId xmlns:a16="http://schemas.microsoft.com/office/drawing/2014/main" id="{99FD343E-9C37-B7AE-BEAD-F588108C456A}"/>
              </a:ext>
            </a:extLst>
          </p:cNvPr>
          <p:cNvPicPr>
            <a:picLocks noChangeAspect="1"/>
          </p:cNvPicPr>
          <p:nvPr/>
        </p:nvPicPr>
        <p:blipFill>
          <a:blip r:embed="rId6"/>
          <a:stretch>
            <a:fillRect/>
          </a:stretch>
        </p:blipFill>
        <p:spPr>
          <a:xfrm>
            <a:off x="3168466" y="3047437"/>
            <a:ext cx="5273566" cy="2532551"/>
          </a:xfrm>
          <a:prstGeom prst="rect">
            <a:avLst/>
          </a:prstGeom>
          <a:ln>
            <a:solidFill>
              <a:schemeClr val="tx1"/>
            </a:solidFill>
          </a:ln>
        </p:spPr>
      </p:pic>
      <p:graphicFrame>
        <p:nvGraphicFramePr>
          <p:cNvPr id="14" name="Diagramma 13">
            <a:extLst>
              <a:ext uri="{FF2B5EF4-FFF2-40B4-BE49-F238E27FC236}">
                <a16:creationId xmlns:a16="http://schemas.microsoft.com/office/drawing/2014/main" id="{8EF00AD1-6328-EF28-0294-DEA3C37AAA82}"/>
              </a:ext>
            </a:extLst>
          </p:cNvPr>
          <p:cNvGraphicFramePr/>
          <p:nvPr>
            <p:extLst>
              <p:ext uri="{D42A27DB-BD31-4B8C-83A1-F6EECF244321}">
                <p14:modId xmlns:p14="http://schemas.microsoft.com/office/powerpoint/2010/main" val="1687126116"/>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egnaposto numero diapositiva 3">
            <a:extLst>
              <a:ext uri="{FF2B5EF4-FFF2-40B4-BE49-F238E27FC236}">
                <a16:creationId xmlns:a16="http://schemas.microsoft.com/office/drawing/2014/main" id="{45FA15FB-95A2-A84B-F22A-ED2F0EF3C805}"/>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40</a:t>
            </a:fld>
            <a:endParaRPr lang="it-IT"/>
          </a:p>
        </p:txBody>
      </p:sp>
    </p:spTree>
    <p:extLst>
      <p:ext uri="{BB962C8B-B14F-4D97-AF65-F5344CB8AC3E}">
        <p14:creationId xmlns:p14="http://schemas.microsoft.com/office/powerpoint/2010/main" val="854343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sp>
        <p:nvSpPr>
          <p:cNvPr id="3" name="Rettangolo 2">
            <a:extLst>
              <a:ext uri="{FF2B5EF4-FFF2-40B4-BE49-F238E27FC236}">
                <a16:creationId xmlns:a16="http://schemas.microsoft.com/office/drawing/2014/main" id="{6FCBFCE1-B7BB-F646-C23D-29EFC215ED2A}"/>
              </a:ext>
            </a:extLst>
          </p:cNvPr>
          <p:cNvSpPr/>
          <p:nvPr/>
        </p:nvSpPr>
        <p:spPr>
          <a:xfrm>
            <a:off x="136024" y="353634"/>
            <a:ext cx="7438255"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Modules</a:t>
            </a:r>
            <a:r>
              <a:rPr lang="it-IT" sz="4800" b="1" dirty="0">
                <a:solidFill>
                  <a:srgbClr val="FFFF00"/>
                </a:solidFill>
                <a:effectLst>
                  <a:outerShdw blurRad="38100" dist="38100" dir="2700000" algn="tl">
                    <a:srgbClr val="000000">
                      <a:alpha val="43137"/>
                    </a:srgbClr>
                  </a:outerShdw>
                </a:effectLst>
                <a:latin typeface="Bangers"/>
                <a:sym typeface="Bangers"/>
              </a:rPr>
              <a:t> Presentation: Use Cases</a:t>
            </a:r>
          </a:p>
        </p:txBody>
      </p:sp>
      <p:sp>
        <p:nvSpPr>
          <p:cNvPr id="6" name="Rettangolo 5">
            <a:extLst>
              <a:ext uri="{FF2B5EF4-FFF2-40B4-BE49-F238E27FC236}">
                <a16:creationId xmlns:a16="http://schemas.microsoft.com/office/drawing/2014/main" id="{B3A592BA-165D-88CB-D06F-BF5976717B9D}"/>
              </a:ext>
            </a:extLst>
          </p:cNvPr>
          <p:cNvSpPr/>
          <p:nvPr/>
        </p:nvSpPr>
        <p:spPr>
          <a:xfrm>
            <a:off x="-585577" y="1108038"/>
            <a:ext cx="7850330" cy="461665"/>
          </a:xfrm>
          <a:prstGeom prst="rect">
            <a:avLst/>
          </a:prstGeom>
          <a:noFill/>
        </p:spPr>
        <p:txBody>
          <a:bodyPr wrap="square" lIns="91440" tIns="45720" rIns="91440" bIns="45720">
            <a:spAutoFit/>
          </a:bodyPr>
          <a:lstStyle/>
          <a:p>
            <a:pPr algn="ctr"/>
            <a:r>
              <a:rPr lang="it-IT" sz="2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Specific</a:t>
            </a: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Use Cases: e.g. Assets Management</a:t>
            </a:r>
          </a:p>
        </p:txBody>
      </p:sp>
      <p:pic>
        <p:nvPicPr>
          <p:cNvPr id="5" name="Immagine 4">
            <a:extLst>
              <a:ext uri="{FF2B5EF4-FFF2-40B4-BE49-F238E27FC236}">
                <a16:creationId xmlns:a16="http://schemas.microsoft.com/office/drawing/2014/main" id="{526AC2B2-FB7D-ECA8-01DC-A495A3B0AE1E}"/>
              </a:ext>
            </a:extLst>
          </p:cNvPr>
          <p:cNvPicPr>
            <a:picLocks noChangeAspect="1"/>
          </p:cNvPicPr>
          <p:nvPr/>
        </p:nvPicPr>
        <p:blipFill>
          <a:blip r:embed="rId4"/>
          <a:stretch>
            <a:fillRect/>
          </a:stretch>
        </p:blipFill>
        <p:spPr>
          <a:xfrm>
            <a:off x="1166650" y="1578398"/>
            <a:ext cx="7575330" cy="3387376"/>
          </a:xfrm>
          <a:prstGeom prst="rect">
            <a:avLst/>
          </a:prstGeom>
        </p:spPr>
      </p:pic>
      <p:graphicFrame>
        <p:nvGraphicFramePr>
          <p:cNvPr id="11" name="Diagramma 10">
            <a:extLst>
              <a:ext uri="{FF2B5EF4-FFF2-40B4-BE49-F238E27FC236}">
                <a16:creationId xmlns:a16="http://schemas.microsoft.com/office/drawing/2014/main" id="{2281499F-CA6A-0774-BC87-7B98C968CAF1}"/>
              </a:ext>
            </a:extLst>
          </p:cNvPr>
          <p:cNvGraphicFramePr/>
          <p:nvPr>
            <p:extLst>
              <p:ext uri="{D42A27DB-BD31-4B8C-83A1-F6EECF244321}">
                <p14:modId xmlns:p14="http://schemas.microsoft.com/office/powerpoint/2010/main" val="1427197087"/>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egnaposto numero diapositiva 3">
            <a:extLst>
              <a:ext uri="{FF2B5EF4-FFF2-40B4-BE49-F238E27FC236}">
                <a16:creationId xmlns:a16="http://schemas.microsoft.com/office/drawing/2014/main" id="{EDF5706C-35FA-36A4-FAA6-EC63ACD8308C}"/>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41</a:t>
            </a:fld>
            <a:endParaRPr lang="it-IT"/>
          </a:p>
        </p:txBody>
      </p:sp>
    </p:spTree>
    <p:extLst>
      <p:ext uri="{BB962C8B-B14F-4D97-AF65-F5344CB8AC3E}">
        <p14:creationId xmlns:p14="http://schemas.microsoft.com/office/powerpoint/2010/main" val="1773659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2" name="Picture 11">
            <a:extLst>
              <a:ext uri="{FF2B5EF4-FFF2-40B4-BE49-F238E27FC236}">
                <a16:creationId xmlns:a16="http://schemas.microsoft.com/office/drawing/2014/main" id="{C9D1FB76-437A-512F-BAD5-39F0B80F6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96" y="124132"/>
            <a:ext cx="1402934" cy="1368715"/>
          </a:xfrm>
          <a:prstGeom prst="rect">
            <a:avLst/>
          </a:prstGeom>
        </p:spPr>
      </p:pic>
      <p:sp>
        <p:nvSpPr>
          <p:cNvPr id="3" name="Rettangolo 2">
            <a:extLst>
              <a:ext uri="{FF2B5EF4-FFF2-40B4-BE49-F238E27FC236}">
                <a16:creationId xmlns:a16="http://schemas.microsoft.com/office/drawing/2014/main" id="{6FCBFCE1-B7BB-F646-C23D-29EFC215ED2A}"/>
              </a:ext>
            </a:extLst>
          </p:cNvPr>
          <p:cNvSpPr/>
          <p:nvPr/>
        </p:nvSpPr>
        <p:spPr>
          <a:xfrm>
            <a:off x="2995781" y="377285"/>
            <a:ext cx="2800768"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Integration</a:t>
            </a:r>
          </a:p>
        </p:txBody>
      </p:sp>
      <p:grpSp>
        <p:nvGrpSpPr>
          <p:cNvPr id="33" name="Gruppo 32">
            <a:extLst>
              <a:ext uri="{FF2B5EF4-FFF2-40B4-BE49-F238E27FC236}">
                <a16:creationId xmlns:a16="http://schemas.microsoft.com/office/drawing/2014/main" id="{B0056323-892C-78C8-F856-316C195971F0}"/>
              </a:ext>
            </a:extLst>
          </p:cNvPr>
          <p:cNvGrpSpPr/>
          <p:nvPr/>
        </p:nvGrpSpPr>
        <p:grpSpPr>
          <a:xfrm>
            <a:off x="3718710" y="1240815"/>
            <a:ext cx="3690805" cy="2712065"/>
            <a:chOff x="3718710" y="807258"/>
            <a:chExt cx="3690805" cy="2712065"/>
          </a:xfrm>
        </p:grpSpPr>
        <p:pic>
          <p:nvPicPr>
            <p:cNvPr id="10" name="Picture 6" descr="Dashboard |">
              <a:extLst>
                <a:ext uri="{FF2B5EF4-FFF2-40B4-BE49-F238E27FC236}">
                  <a16:creationId xmlns:a16="http://schemas.microsoft.com/office/drawing/2014/main" id="{5CB14197-A6B3-C826-777C-C08CA9DF1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710" y="1639099"/>
              <a:ext cx="3241765" cy="18802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18">
              <a:extLst>
                <a:ext uri="{FF2B5EF4-FFF2-40B4-BE49-F238E27FC236}">
                  <a16:creationId xmlns:a16="http://schemas.microsoft.com/office/drawing/2014/main" id="{B89C7919-A7FA-5370-D65B-BCDAFC0981CD}"/>
                </a:ext>
              </a:extLst>
            </p:cNvPr>
            <p:cNvSpPr txBox="1"/>
            <p:nvPr/>
          </p:nvSpPr>
          <p:spPr>
            <a:xfrm>
              <a:off x="4420009" y="807258"/>
              <a:ext cx="1722741" cy="307777"/>
            </a:xfrm>
            <a:prstGeom prst="rect">
              <a:avLst/>
            </a:prstGeom>
            <a:noFill/>
          </p:spPr>
          <p:txBody>
            <a:bodyPr wrap="square" rtlCol="0">
              <a:spAutoFit/>
            </a:bodyPr>
            <a:lstStyle/>
            <a:p>
              <a:pPr algn="ctr"/>
              <a:r>
                <a:rPr lang="it-IT" sz="1400" b="1" dirty="0">
                  <a:effectLst>
                    <a:outerShdw blurRad="38100" dist="38100" dir="2700000" algn="tl">
                      <a:srgbClr val="000000">
                        <a:alpha val="43137"/>
                      </a:srgbClr>
                    </a:outerShdw>
                  </a:effectLst>
                  <a:latin typeface="Century Gothic" panose="020B0502020202020204" pitchFamily="34" charset="0"/>
                </a:rPr>
                <a:t>Case Manager</a:t>
              </a:r>
            </a:p>
          </p:txBody>
        </p:sp>
        <p:sp>
          <p:nvSpPr>
            <p:cNvPr id="19" name="TextBox 118">
              <a:extLst>
                <a:ext uri="{FF2B5EF4-FFF2-40B4-BE49-F238E27FC236}">
                  <a16:creationId xmlns:a16="http://schemas.microsoft.com/office/drawing/2014/main" id="{5564608A-61E3-8AAE-1118-9CCC0B3F2D66}"/>
                </a:ext>
              </a:extLst>
            </p:cNvPr>
            <p:cNvSpPr txBox="1"/>
            <p:nvPr/>
          </p:nvSpPr>
          <p:spPr>
            <a:xfrm>
              <a:off x="6179112" y="869025"/>
              <a:ext cx="1230403" cy="523220"/>
            </a:xfrm>
            <a:prstGeom prst="rect">
              <a:avLst/>
            </a:prstGeom>
            <a:noFill/>
          </p:spPr>
          <p:txBody>
            <a:bodyPr wrap="square" rtlCol="0">
              <a:spAutoFit/>
            </a:bodyPr>
            <a:lstStyle/>
            <a:p>
              <a:pPr algn="r"/>
              <a:r>
                <a:rPr lang="it-IT" sz="1400" b="1" dirty="0">
                  <a:effectLst>
                    <a:outerShdw blurRad="38100" dist="38100" dir="2700000" algn="tl">
                      <a:srgbClr val="000000">
                        <a:alpha val="43137"/>
                      </a:srgbClr>
                    </a:outerShdw>
                  </a:effectLst>
                  <a:latin typeface="Century Gothic" panose="020B0502020202020204" pitchFamily="34" charset="0"/>
                </a:rPr>
                <a:t>Dashboard &amp; reporting</a:t>
              </a:r>
            </a:p>
          </p:txBody>
        </p:sp>
        <p:pic>
          <p:nvPicPr>
            <p:cNvPr id="21" name="Elemento grafico 20" descr="Freccia linea: curva antioraria con riempimento a tinta unita">
              <a:extLst>
                <a:ext uri="{FF2B5EF4-FFF2-40B4-BE49-F238E27FC236}">
                  <a16:creationId xmlns:a16="http://schemas.microsoft.com/office/drawing/2014/main" id="{94F9475E-197F-4A0E-D29E-491EB1615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062518">
              <a:off x="4469069" y="1064078"/>
              <a:ext cx="552727" cy="552727"/>
            </a:xfrm>
            <a:prstGeom prst="rect">
              <a:avLst/>
            </a:prstGeom>
          </p:spPr>
        </p:pic>
        <p:pic>
          <p:nvPicPr>
            <p:cNvPr id="23" name="Elemento grafico 22" descr="Freccia linea: curva antioraria con riempimento a tinta unita">
              <a:extLst>
                <a:ext uri="{FF2B5EF4-FFF2-40B4-BE49-F238E27FC236}">
                  <a16:creationId xmlns:a16="http://schemas.microsoft.com/office/drawing/2014/main" id="{2743BBF4-9F93-046A-4CCB-16B50FA24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489683">
              <a:off x="5823045" y="1075978"/>
              <a:ext cx="552727" cy="552727"/>
            </a:xfrm>
            <a:prstGeom prst="rect">
              <a:avLst/>
            </a:prstGeom>
          </p:spPr>
        </p:pic>
      </p:grpSp>
      <p:grpSp>
        <p:nvGrpSpPr>
          <p:cNvPr id="34" name="Gruppo 33">
            <a:extLst>
              <a:ext uri="{FF2B5EF4-FFF2-40B4-BE49-F238E27FC236}">
                <a16:creationId xmlns:a16="http://schemas.microsoft.com/office/drawing/2014/main" id="{DC09F9E2-8AC3-2ED9-BD3B-60C1EE0CF54E}"/>
              </a:ext>
            </a:extLst>
          </p:cNvPr>
          <p:cNvGrpSpPr/>
          <p:nvPr/>
        </p:nvGrpSpPr>
        <p:grpSpPr>
          <a:xfrm>
            <a:off x="70945" y="1282324"/>
            <a:ext cx="4209726" cy="1913709"/>
            <a:chOff x="70945" y="848767"/>
            <a:chExt cx="4209726" cy="1913709"/>
          </a:xfrm>
        </p:grpSpPr>
        <p:sp>
          <p:nvSpPr>
            <p:cNvPr id="6" name="TextBox 118">
              <a:extLst>
                <a:ext uri="{FF2B5EF4-FFF2-40B4-BE49-F238E27FC236}">
                  <a16:creationId xmlns:a16="http://schemas.microsoft.com/office/drawing/2014/main" id="{7BE209C3-F035-105D-08AE-91FBAC09330B}"/>
                </a:ext>
              </a:extLst>
            </p:cNvPr>
            <p:cNvSpPr txBox="1"/>
            <p:nvPr/>
          </p:nvSpPr>
          <p:spPr>
            <a:xfrm>
              <a:off x="2919368" y="873028"/>
              <a:ext cx="1361303" cy="523220"/>
            </a:xfrm>
            <a:prstGeom prst="rect">
              <a:avLst/>
            </a:prstGeom>
            <a:noFill/>
          </p:spPr>
          <p:txBody>
            <a:bodyPr wrap="square" rtlCol="0">
              <a:spAutoFit/>
            </a:bodyPr>
            <a:lstStyle/>
            <a:p>
              <a:pPr algn="r"/>
              <a:r>
                <a:rPr lang="it-IT" sz="1400" b="1" dirty="0">
                  <a:effectLst>
                    <a:outerShdw blurRad="38100" dist="38100" dir="2700000" algn="tl">
                      <a:srgbClr val="000000">
                        <a:alpha val="43137"/>
                      </a:srgbClr>
                    </a:outerShdw>
                  </a:effectLst>
                  <a:latin typeface="Century Gothic" panose="020B0502020202020204" pitchFamily="34" charset="0"/>
                </a:rPr>
                <a:t>Mobile Access</a:t>
              </a:r>
            </a:p>
          </p:txBody>
        </p:sp>
        <p:pic>
          <p:nvPicPr>
            <p:cNvPr id="8" name="Picture 20" descr="View dashboards using Splunk Mobile - Splunk Documentation">
              <a:extLst>
                <a:ext uri="{FF2B5EF4-FFF2-40B4-BE49-F238E27FC236}">
                  <a16:creationId xmlns:a16="http://schemas.microsoft.com/office/drawing/2014/main" id="{F6B3ED12-0BF2-8D12-5C5C-6F7808A8AA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45" y="848767"/>
              <a:ext cx="2824493" cy="1913709"/>
            </a:xfrm>
            <a:prstGeom prst="rect">
              <a:avLst/>
            </a:prstGeom>
            <a:noFill/>
            <a:extLst>
              <a:ext uri="{909E8E84-426E-40DD-AFC4-6F175D3DCCD1}">
                <a14:hiddenFill xmlns:a14="http://schemas.microsoft.com/office/drawing/2010/main">
                  <a:solidFill>
                    <a:srgbClr val="FFFFFF"/>
                  </a:solidFill>
                </a14:hiddenFill>
              </a:ext>
            </a:extLst>
          </p:spPr>
        </p:pic>
        <p:pic>
          <p:nvPicPr>
            <p:cNvPr id="25" name="Elemento grafico 24" descr="Freccia linea: curva antioraria con riempimento a tinta unita">
              <a:extLst>
                <a:ext uri="{FF2B5EF4-FFF2-40B4-BE49-F238E27FC236}">
                  <a16:creationId xmlns:a16="http://schemas.microsoft.com/office/drawing/2014/main" id="{29CB6EBF-8685-A48A-4F7F-F18488F86E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709785" flipH="1">
              <a:off x="3033402" y="1226911"/>
              <a:ext cx="468807" cy="492208"/>
            </a:xfrm>
            <a:prstGeom prst="rect">
              <a:avLst/>
            </a:prstGeom>
          </p:spPr>
        </p:pic>
      </p:grpSp>
      <p:grpSp>
        <p:nvGrpSpPr>
          <p:cNvPr id="32" name="Gruppo 31">
            <a:extLst>
              <a:ext uri="{FF2B5EF4-FFF2-40B4-BE49-F238E27FC236}">
                <a16:creationId xmlns:a16="http://schemas.microsoft.com/office/drawing/2014/main" id="{3C26BC7A-2D2E-5260-D937-A7FE8A3E57D3}"/>
              </a:ext>
            </a:extLst>
          </p:cNvPr>
          <p:cNvGrpSpPr/>
          <p:nvPr/>
        </p:nvGrpSpPr>
        <p:grpSpPr>
          <a:xfrm>
            <a:off x="1309275" y="3319192"/>
            <a:ext cx="6525450" cy="1572336"/>
            <a:chOff x="1309275" y="3319192"/>
            <a:chExt cx="6525450" cy="1572336"/>
          </a:xfrm>
        </p:grpSpPr>
        <p:pic>
          <p:nvPicPr>
            <p:cNvPr id="13" name="Picture 20" descr="MineMeld: threat intelligence automation – connect to STIX/TAXII service  [5] – Scubarda">
              <a:extLst>
                <a:ext uri="{FF2B5EF4-FFF2-40B4-BE49-F238E27FC236}">
                  <a16:creationId xmlns:a16="http://schemas.microsoft.com/office/drawing/2014/main" id="{30A5B251-75F7-470E-5C7E-28B570F87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275" y="4038579"/>
              <a:ext cx="837803" cy="738664"/>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9A98CABF-BCE3-037C-513E-CDA56ECF5648}"/>
                </a:ext>
              </a:extLst>
            </p:cNvPr>
            <p:cNvSpPr/>
            <p:nvPr/>
          </p:nvSpPr>
          <p:spPr>
            <a:xfrm>
              <a:off x="3383766" y="4060531"/>
              <a:ext cx="4450959" cy="830997"/>
            </a:xfrm>
            <a:prstGeom prst="rect">
              <a:avLst/>
            </a:prstGeom>
          </p:spPr>
          <p:txBody>
            <a:bodyPr wrap="square">
              <a:spAutoFit/>
            </a:bodyPr>
            <a:lstStyle/>
            <a:p>
              <a:pPr marL="171450" indent="-171450">
                <a:buFont typeface="Arial" panose="020B0604020202020204" pitchFamily="34" charset="0"/>
                <a:buChar char="•"/>
              </a:pPr>
              <a:r>
                <a:rPr lang="it-IT" sz="1600" b="1" dirty="0" err="1">
                  <a:effectLst>
                    <a:outerShdw blurRad="38100" dist="38100" dir="2700000" algn="tl">
                      <a:srgbClr val="000000">
                        <a:alpha val="43137"/>
                      </a:srgbClr>
                    </a:outerShdw>
                  </a:effectLst>
                  <a:latin typeface="Century Gothic" panose="020B0502020202020204" pitchFamily="34" charset="0"/>
                </a:rPr>
                <a:t>SOARs</a:t>
              </a:r>
              <a:endParaRPr lang="it-IT" sz="1600" b="1" dirty="0">
                <a:effectLst>
                  <a:outerShdw blurRad="38100" dist="38100" dir="2700000" algn="tl">
                    <a:srgbClr val="000000">
                      <a:alpha val="43137"/>
                    </a:srgbClr>
                  </a:outerShdw>
                </a:effectLst>
                <a:latin typeface="Century Gothic" panose="020B0502020202020204" pitchFamily="34" charset="0"/>
              </a:endParaRPr>
            </a:p>
            <a:p>
              <a:pPr marL="171450" indent="-171450">
                <a:buFont typeface="Arial" panose="020B0604020202020204" pitchFamily="34" charset="0"/>
                <a:buChar char="•"/>
              </a:pPr>
              <a:r>
                <a:rPr lang="it-IT" sz="1600" b="1" dirty="0" err="1">
                  <a:effectLst>
                    <a:outerShdw blurRad="38100" dist="38100" dir="2700000" algn="tl">
                      <a:srgbClr val="000000">
                        <a:alpha val="43137"/>
                      </a:srgbClr>
                    </a:outerShdw>
                  </a:effectLst>
                  <a:latin typeface="Century Gothic" panose="020B0502020202020204" pitchFamily="34" charset="0"/>
                </a:rPr>
                <a:t>SIEMs</a:t>
              </a:r>
              <a:endParaRPr lang="it-IT" sz="1600" b="1" dirty="0">
                <a:effectLst>
                  <a:outerShdw blurRad="38100" dist="38100" dir="2700000" algn="tl">
                    <a:srgbClr val="000000">
                      <a:alpha val="43137"/>
                    </a:srgbClr>
                  </a:outerShdw>
                </a:effectLst>
                <a:latin typeface="Century Gothic" panose="020B0502020202020204" pitchFamily="34" charset="0"/>
              </a:endParaRPr>
            </a:p>
            <a:p>
              <a:pPr marL="171450" indent="-171450">
                <a:buFont typeface="Arial" panose="020B0604020202020204" pitchFamily="34" charset="0"/>
                <a:buChar char="•"/>
              </a:pPr>
              <a:r>
                <a:rPr lang="it-IT" sz="1600" b="1" dirty="0" err="1">
                  <a:effectLst>
                    <a:outerShdw blurRad="38100" dist="38100" dir="2700000" algn="tl">
                      <a:srgbClr val="000000">
                        <a:alpha val="43137"/>
                      </a:srgbClr>
                    </a:outerShdw>
                  </a:effectLst>
                  <a:latin typeface="Century Gothic" panose="020B0502020202020204" pitchFamily="34" charset="0"/>
                </a:rPr>
                <a:t>Threat</a:t>
              </a:r>
              <a:r>
                <a:rPr lang="it-IT" sz="1600" b="1" dirty="0">
                  <a:effectLst>
                    <a:outerShdw blurRad="38100" dist="38100" dir="2700000" algn="tl">
                      <a:srgbClr val="000000">
                        <a:alpha val="43137"/>
                      </a:srgbClr>
                    </a:outerShdw>
                  </a:effectLst>
                  <a:latin typeface="Century Gothic" panose="020B0502020202020204" pitchFamily="34" charset="0"/>
                </a:rPr>
                <a:t> intelligence </a:t>
              </a:r>
              <a:r>
                <a:rPr lang="it-IT" sz="1600" b="1" dirty="0" err="1">
                  <a:effectLst>
                    <a:outerShdw blurRad="38100" dist="38100" dir="2700000" algn="tl">
                      <a:srgbClr val="000000">
                        <a:alpha val="43137"/>
                      </a:srgbClr>
                    </a:outerShdw>
                  </a:effectLst>
                  <a:latin typeface="Century Gothic" panose="020B0502020202020204" pitchFamily="34" charset="0"/>
                </a:rPr>
                <a:t>platforms</a:t>
              </a:r>
              <a:r>
                <a:rPr lang="it-IT" sz="1600" b="1" dirty="0">
                  <a:effectLst>
                    <a:outerShdw blurRad="38100" dist="38100" dir="2700000" algn="tl">
                      <a:srgbClr val="000000">
                        <a:alpha val="43137"/>
                      </a:srgbClr>
                    </a:outerShdw>
                  </a:effectLst>
                  <a:latin typeface="Century Gothic" panose="020B0502020202020204" pitchFamily="34" charset="0"/>
                </a:rPr>
                <a:t> (</a:t>
              </a:r>
              <a:r>
                <a:rPr lang="it-IT" sz="1600" b="1" dirty="0" err="1">
                  <a:effectLst>
                    <a:outerShdw blurRad="38100" dist="38100" dir="2700000" algn="tl">
                      <a:srgbClr val="000000">
                        <a:alpha val="43137"/>
                      </a:srgbClr>
                    </a:outerShdw>
                  </a:effectLst>
                  <a:latin typeface="Century Gothic" panose="020B0502020202020204" pitchFamily="34" charset="0"/>
                </a:rPr>
                <a:t>TIPs</a:t>
              </a:r>
              <a:r>
                <a:rPr lang="it-IT" sz="1600" b="1" dirty="0">
                  <a:effectLst>
                    <a:outerShdw blurRad="38100" dist="38100" dir="2700000" algn="tl">
                      <a:srgbClr val="000000">
                        <a:alpha val="43137"/>
                      </a:srgbClr>
                    </a:outerShdw>
                  </a:effectLst>
                  <a:latin typeface="Century Gothic" panose="020B0502020202020204" pitchFamily="34" charset="0"/>
                </a:rPr>
                <a:t>)</a:t>
              </a:r>
            </a:p>
          </p:txBody>
        </p:sp>
        <p:sp>
          <p:nvSpPr>
            <p:cNvPr id="27" name="TextBox 118">
              <a:extLst>
                <a:ext uri="{FF2B5EF4-FFF2-40B4-BE49-F238E27FC236}">
                  <a16:creationId xmlns:a16="http://schemas.microsoft.com/office/drawing/2014/main" id="{0AA95454-85F0-E24B-FA52-0EA8C3EDECAC}"/>
                </a:ext>
              </a:extLst>
            </p:cNvPr>
            <p:cNvSpPr txBox="1"/>
            <p:nvPr/>
          </p:nvSpPr>
          <p:spPr>
            <a:xfrm>
              <a:off x="1458311" y="3319192"/>
              <a:ext cx="2001990" cy="584775"/>
            </a:xfrm>
            <a:prstGeom prst="rect">
              <a:avLst/>
            </a:prstGeom>
            <a:noFill/>
          </p:spPr>
          <p:txBody>
            <a:bodyPr wrap="square" rtlCol="0">
              <a:spAutoFit/>
            </a:bodyPr>
            <a:lstStyle/>
            <a:p>
              <a:pPr algn="r"/>
              <a:r>
                <a:rPr lang="it-IT" sz="1600" b="1" dirty="0">
                  <a:effectLst>
                    <a:outerShdw blurRad="38100" dist="38100" dir="2700000" algn="tl">
                      <a:srgbClr val="000000">
                        <a:alpha val="43137"/>
                      </a:srgbClr>
                    </a:outerShdw>
                  </a:effectLst>
                  <a:latin typeface="Century Gothic" panose="020B0502020202020204" pitchFamily="34" charset="0"/>
                </a:rPr>
                <a:t>3° parts tools sharing</a:t>
              </a:r>
            </a:p>
          </p:txBody>
        </p:sp>
        <p:pic>
          <p:nvPicPr>
            <p:cNvPr id="29" name="Elemento grafico 28" descr="Freccia linea: curva antioraria con riempimento a tinta unita">
              <a:extLst>
                <a:ext uri="{FF2B5EF4-FFF2-40B4-BE49-F238E27FC236}">
                  <a16:creationId xmlns:a16="http://schemas.microsoft.com/office/drawing/2014/main" id="{49015AF0-BB91-A758-CD6C-00F35FDAB8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263761" flipH="1">
              <a:off x="2243488" y="3871220"/>
              <a:ext cx="468807" cy="492208"/>
            </a:xfrm>
            <a:prstGeom prst="rect">
              <a:avLst/>
            </a:prstGeom>
          </p:spPr>
        </p:pic>
        <p:pic>
          <p:nvPicPr>
            <p:cNvPr id="31" name="Elemento grafico 30" descr="Freccia linea: curva antioraria con riempimento a tinta unita">
              <a:extLst>
                <a:ext uri="{FF2B5EF4-FFF2-40B4-BE49-F238E27FC236}">
                  <a16:creationId xmlns:a16="http://schemas.microsoft.com/office/drawing/2014/main" id="{1082555F-699A-0A73-56BB-D687FA1EA8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9336239">
              <a:off x="2853987" y="3884335"/>
              <a:ext cx="468807" cy="492208"/>
            </a:xfrm>
            <a:prstGeom prst="rect">
              <a:avLst/>
            </a:prstGeom>
          </p:spPr>
        </p:pic>
      </p:grpSp>
      <p:graphicFrame>
        <p:nvGraphicFramePr>
          <p:cNvPr id="37" name="Diagramma 36">
            <a:extLst>
              <a:ext uri="{FF2B5EF4-FFF2-40B4-BE49-F238E27FC236}">
                <a16:creationId xmlns:a16="http://schemas.microsoft.com/office/drawing/2014/main" id="{73ED087F-E4F9-76B9-1DD2-426D03426B93}"/>
              </a:ext>
            </a:extLst>
          </p:cNvPr>
          <p:cNvGraphicFramePr/>
          <p:nvPr>
            <p:extLst>
              <p:ext uri="{D42A27DB-BD31-4B8C-83A1-F6EECF244321}">
                <p14:modId xmlns:p14="http://schemas.microsoft.com/office/powerpoint/2010/main" val="300484135"/>
              </p:ext>
            </p:extLst>
          </p:nvPr>
        </p:nvGraphicFramePr>
        <p:xfrm>
          <a:off x="5466" y="-1768086"/>
          <a:ext cx="9138533"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Segnaposto numero diapositiva 3">
            <a:extLst>
              <a:ext uri="{FF2B5EF4-FFF2-40B4-BE49-F238E27FC236}">
                <a16:creationId xmlns:a16="http://schemas.microsoft.com/office/drawing/2014/main" id="{BD70AD41-791F-D6DD-FB17-0FACCA6FBE94}"/>
              </a:ext>
            </a:extLst>
          </p:cNvPr>
          <p:cNvSpPr>
            <a:spLocks noGrp="1"/>
          </p:cNvSpPr>
          <p:nvPr>
            <p:ph type="sldNum" idx="12"/>
          </p:nvPr>
        </p:nvSpPr>
        <p:spPr>
          <a:xfrm>
            <a:off x="8556784" y="4749851"/>
            <a:ext cx="548700" cy="393600"/>
          </a:xfrm>
        </p:spPr>
        <p:txBody>
          <a:bodyPr/>
          <a:lstStyle/>
          <a:p>
            <a:pPr marL="0" lvl="0" indent="0" algn="r" rtl="0">
              <a:spcBef>
                <a:spcPts val="0"/>
              </a:spcBef>
              <a:spcAft>
                <a:spcPts val="0"/>
              </a:spcAft>
              <a:buNone/>
            </a:pPr>
            <a:fld id="{00000000-1234-1234-1234-123412341234}" type="slidenum">
              <a:rPr lang="it-IT" smtClean="0"/>
              <a:t>42</a:t>
            </a:fld>
            <a:endParaRPr lang="it-IT"/>
          </a:p>
        </p:txBody>
      </p:sp>
    </p:spTree>
    <p:extLst>
      <p:ext uri="{BB962C8B-B14F-4D97-AF65-F5344CB8AC3E}">
        <p14:creationId xmlns:p14="http://schemas.microsoft.com/office/powerpoint/2010/main" val="324111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62BE-7FA3-A7DD-B184-9ABF54602B8F}"/>
              </a:ext>
            </a:extLst>
          </p:cNvPr>
          <p:cNvSpPr>
            <a:spLocks noGrp="1"/>
          </p:cNvSpPr>
          <p:nvPr>
            <p:ph type="ctrTitle"/>
          </p:nvPr>
        </p:nvSpPr>
        <p:spPr>
          <a:xfrm>
            <a:off x="2572125" y="2068625"/>
            <a:ext cx="5548060" cy="1159800"/>
          </a:xfrm>
        </p:spPr>
        <p:txBody>
          <a:bodyPr/>
          <a:lstStyle/>
          <a:p>
            <a:r>
              <a:rPr lang="it-IT" dirty="0"/>
              <a:t>Demo:</a:t>
            </a:r>
            <a:br>
              <a:rPr lang="it-IT" dirty="0"/>
            </a:br>
            <a:r>
              <a:rPr lang="it-IT" sz="3600" dirty="0"/>
              <a:t>Use case 1: </a:t>
            </a:r>
            <a:br>
              <a:rPr lang="it-IT" sz="3600" dirty="0"/>
            </a:br>
            <a:r>
              <a:rPr lang="it-IT" sz="3600" dirty="0"/>
              <a:t>Security Asset management</a:t>
            </a:r>
          </a:p>
        </p:txBody>
      </p:sp>
      <p:sp>
        <p:nvSpPr>
          <p:cNvPr id="3" name="Segnaposto numero diapositiva 3">
            <a:extLst>
              <a:ext uri="{FF2B5EF4-FFF2-40B4-BE49-F238E27FC236}">
                <a16:creationId xmlns:a16="http://schemas.microsoft.com/office/drawing/2014/main" id="{53386311-90E0-F914-9EAA-9A0256756BD6}"/>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it-IT" smtClean="0"/>
              <a:pPr algn="r"/>
              <a:t>43</a:t>
            </a:fld>
            <a:endParaRPr lang="it-IT"/>
          </a:p>
        </p:txBody>
      </p:sp>
    </p:spTree>
    <p:extLst>
      <p:ext uri="{BB962C8B-B14F-4D97-AF65-F5344CB8AC3E}">
        <p14:creationId xmlns:p14="http://schemas.microsoft.com/office/powerpoint/2010/main" val="1023608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Context</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p:txBody>
          <a:bodyPr/>
          <a:lstStyle/>
          <a:p>
            <a:r>
              <a:rPr lang="it-IT" dirty="0"/>
              <a:t>An </a:t>
            </a:r>
            <a:r>
              <a:rPr lang="it-IT" dirty="0" err="1"/>
              <a:t>italian</a:t>
            </a:r>
            <a:r>
              <a:rPr lang="it-IT" dirty="0"/>
              <a:t> bank</a:t>
            </a:r>
          </a:p>
          <a:p>
            <a:r>
              <a:rPr lang="it-IT" dirty="0"/>
              <a:t>Data from 5 </a:t>
            </a:r>
            <a:r>
              <a:rPr lang="it-IT" dirty="0" err="1"/>
              <a:t>not</a:t>
            </a:r>
            <a:r>
              <a:rPr lang="it-IT" dirty="0"/>
              <a:t> </a:t>
            </a:r>
            <a:r>
              <a:rPr lang="it-IT" dirty="0" err="1"/>
              <a:t>integrated</a:t>
            </a:r>
            <a:r>
              <a:rPr lang="it-IT" dirty="0"/>
              <a:t> systems</a:t>
            </a:r>
          </a:p>
          <a:p>
            <a:pPr lvl="1"/>
            <a:r>
              <a:rPr lang="it-IT" dirty="0" err="1"/>
              <a:t>Taxonomy</a:t>
            </a:r>
            <a:endParaRPr lang="it-IT" dirty="0"/>
          </a:p>
          <a:p>
            <a:pPr lvl="1"/>
            <a:r>
              <a:rPr lang="it-IT" dirty="0"/>
              <a:t>Business Continuity</a:t>
            </a:r>
          </a:p>
          <a:p>
            <a:pPr lvl="1"/>
            <a:r>
              <a:rPr lang="it-IT" dirty="0"/>
              <a:t>IT Risk</a:t>
            </a:r>
          </a:p>
          <a:p>
            <a:pPr lvl="1"/>
            <a:r>
              <a:rPr lang="it-IT" dirty="0"/>
              <a:t>Application Portfolio Management</a:t>
            </a:r>
          </a:p>
          <a:p>
            <a:pPr lvl="1"/>
            <a:r>
              <a:rPr lang="it-IT" dirty="0"/>
              <a:t>CMDB</a:t>
            </a:r>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44</a:t>
            </a:fld>
            <a:endParaRPr lang="it-IT"/>
          </a:p>
        </p:txBody>
      </p:sp>
    </p:spTree>
    <p:extLst>
      <p:ext uri="{BB962C8B-B14F-4D97-AF65-F5344CB8AC3E}">
        <p14:creationId xmlns:p14="http://schemas.microsoft.com/office/powerpoint/2010/main" val="91817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Requirements</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545942"/>
            <a:ext cx="7200410" cy="3303600"/>
          </a:xfrm>
        </p:spPr>
        <p:txBody>
          <a:bodyPr/>
          <a:lstStyle/>
          <a:p>
            <a:r>
              <a:rPr lang="it-IT" dirty="0" err="1"/>
              <a:t>Navigating</a:t>
            </a:r>
            <a:r>
              <a:rPr lang="it-IT" dirty="0"/>
              <a:t> data from an </a:t>
            </a:r>
            <a:r>
              <a:rPr lang="it-IT" dirty="0" err="1"/>
              <a:t>archive</a:t>
            </a:r>
            <a:r>
              <a:rPr lang="it-IT" dirty="0"/>
              <a:t> to </a:t>
            </a:r>
            <a:r>
              <a:rPr lang="it-IT" dirty="0" err="1"/>
              <a:t>another</a:t>
            </a:r>
            <a:endParaRPr lang="it-IT" dirty="0"/>
          </a:p>
          <a:p>
            <a:r>
              <a:rPr lang="it-IT" dirty="0"/>
              <a:t>Checking Data Quality</a:t>
            </a:r>
          </a:p>
          <a:p>
            <a:r>
              <a:rPr lang="it-IT" dirty="0" err="1"/>
              <a:t>Highlighting</a:t>
            </a:r>
            <a:r>
              <a:rPr lang="it-IT" dirty="0"/>
              <a:t> non </a:t>
            </a:r>
            <a:r>
              <a:rPr lang="it-IT" dirty="0" err="1"/>
              <a:t>aligned</a:t>
            </a:r>
            <a:r>
              <a:rPr lang="it-IT" dirty="0"/>
              <a:t> or </a:t>
            </a:r>
            <a:r>
              <a:rPr lang="it-IT" dirty="0" err="1"/>
              <a:t>missing</a:t>
            </a:r>
            <a:r>
              <a:rPr lang="it-IT" dirty="0"/>
              <a:t> data </a:t>
            </a:r>
            <a:r>
              <a:rPr lang="it-IT" dirty="0" err="1"/>
              <a:t>between</a:t>
            </a:r>
            <a:r>
              <a:rPr lang="it-IT" dirty="0"/>
              <a:t> </a:t>
            </a:r>
            <a:r>
              <a:rPr lang="it-IT" dirty="0" err="1"/>
              <a:t>archives</a:t>
            </a:r>
            <a:endParaRPr lang="it-IT" dirty="0"/>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45</a:t>
            </a:fld>
            <a:endParaRPr lang="it-IT"/>
          </a:p>
        </p:txBody>
      </p:sp>
    </p:spTree>
    <p:extLst>
      <p:ext uri="{BB962C8B-B14F-4D97-AF65-F5344CB8AC3E}">
        <p14:creationId xmlns:p14="http://schemas.microsoft.com/office/powerpoint/2010/main" val="163791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31AAF89-BBAE-D57B-A0FA-664C8BC2E526}"/>
              </a:ext>
            </a:extLst>
          </p:cNvPr>
          <p:cNvSpPr>
            <a:spLocks noGrp="1"/>
          </p:cNvSpPr>
          <p:nvPr>
            <p:ph type="sldNum" idx="12"/>
          </p:nvPr>
        </p:nvSpPr>
        <p:spPr>
          <a:xfrm>
            <a:off x="8354309" y="3062803"/>
            <a:ext cx="418554" cy="213747"/>
          </a:xfrm>
        </p:spPr>
        <p:txBody>
          <a:bodyPr/>
          <a:lstStyle/>
          <a:p>
            <a:pPr marL="0" lvl="0" indent="0" algn="r" rtl="0">
              <a:spcBef>
                <a:spcPts val="0"/>
              </a:spcBef>
              <a:spcAft>
                <a:spcPts val="0"/>
              </a:spcAft>
              <a:buNone/>
            </a:pPr>
            <a:fld id="{00000000-1234-1234-1234-123412341234}" type="slidenum">
              <a:rPr lang="it-IT" smtClean="0"/>
              <a:t>46</a:t>
            </a:fld>
            <a:endParaRPr lang="it-IT"/>
          </a:p>
        </p:txBody>
      </p:sp>
      <p:sp>
        <p:nvSpPr>
          <p:cNvPr id="4" name="Rettangolo 3">
            <a:extLst>
              <a:ext uri="{FF2B5EF4-FFF2-40B4-BE49-F238E27FC236}">
                <a16:creationId xmlns:a16="http://schemas.microsoft.com/office/drawing/2014/main" id="{6CC254C8-78FE-3376-48AF-E89B0F9A99A1}"/>
              </a:ext>
            </a:extLst>
          </p:cNvPr>
          <p:cNvSpPr/>
          <p:nvPr/>
        </p:nvSpPr>
        <p:spPr>
          <a:xfrm>
            <a:off x="1137906" y="-56272"/>
            <a:ext cx="6516529"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The </a:t>
            </a:r>
            <a:r>
              <a:rPr lang="it-IT" sz="4800" b="1" dirty="0" err="1">
                <a:solidFill>
                  <a:srgbClr val="FFFF00"/>
                </a:solidFill>
                <a:effectLst>
                  <a:outerShdw blurRad="38100" dist="38100" dir="2700000" algn="tl">
                    <a:srgbClr val="000000">
                      <a:alpha val="43137"/>
                    </a:srgbClr>
                  </a:outerShdw>
                </a:effectLst>
                <a:latin typeface="Bangers"/>
                <a:sym typeface="Bangers"/>
              </a:rPr>
              <a:t>solution</a:t>
            </a:r>
            <a:r>
              <a:rPr lang="it-IT" sz="4800" b="1" dirty="0">
                <a:solidFill>
                  <a:srgbClr val="FFFF00"/>
                </a:solidFill>
                <a:effectLst>
                  <a:outerShdw blurRad="38100" dist="38100" dir="2700000" algn="tl">
                    <a:srgbClr val="000000">
                      <a:alpha val="43137"/>
                    </a:srgbClr>
                  </a:outerShdw>
                </a:effectLst>
                <a:latin typeface="Bangers"/>
                <a:sym typeface="Bangers"/>
              </a:rPr>
              <a:t>: </a:t>
            </a:r>
            <a:r>
              <a:rPr lang="it-IT" sz="4800" b="1" dirty="0" err="1">
                <a:solidFill>
                  <a:srgbClr val="FFFF00"/>
                </a:solidFill>
                <a:effectLst>
                  <a:outerShdw blurRad="38100" dist="38100" dir="2700000" algn="tl">
                    <a:srgbClr val="000000">
                      <a:alpha val="43137"/>
                    </a:srgbClr>
                  </a:outerShdw>
                </a:effectLst>
                <a:latin typeface="Bangers"/>
                <a:sym typeface="Bangers"/>
              </a:rPr>
              <a:t>Holos</a:t>
            </a:r>
            <a:r>
              <a:rPr lang="it-IT" sz="4800" b="1" dirty="0">
                <a:solidFill>
                  <a:srgbClr val="FFFF00"/>
                </a:solidFill>
                <a:effectLst>
                  <a:outerShdw blurRad="38100" dist="38100" dir="2700000" algn="tl">
                    <a:srgbClr val="000000">
                      <a:alpha val="43137"/>
                    </a:srgbClr>
                  </a:outerShdw>
                </a:effectLst>
                <a:latin typeface="Bangers"/>
                <a:sym typeface="Bangers"/>
              </a:rPr>
              <a:t> Risk Hub</a:t>
            </a:r>
          </a:p>
        </p:txBody>
      </p:sp>
      <p:sp>
        <p:nvSpPr>
          <p:cNvPr id="5" name="Rettangolo con angoli arrotondati 4">
            <a:extLst>
              <a:ext uri="{FF2B5EF4-FFF2-40B4-BE49-F238E27FC236}">
                <a16:creationId xmlns:a16="http://schemas.microsoft.com/office/drawing/2014/main" id="{D875DC94-09C5-3275-6C2D-CE46C816AA88}"/>
              </a:ext>
            </a:extLst>
          </p:cNvPr>
          <p:cNvSpPr/>
          <p:nvPr/>
        </p:nvSpPr>
        <p:spPr>
          <a:xfrm>
            <a:off x="293915" y="1386840"/>
            <a:ext cx="8556170" cy="2458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it-IT" sz="3200" kern="0" dirty="0">
                <a:effectLst>
                  <a:outerShdw blurRad="50800" dist="50800" dir="5400000" algn="ctr" rotWithShape="0">
                    <a:schemeClr val="accent6">
                      <a:lumMod val="60000"/>
                      <a:lumOff val="40000"/>
                    </a:schemeClr>
                  </a:outerShdw>
                </a:effectLst>
              </a:rPr>
              <a:t>                Risk Hub</a:t>
            </a:r>
          </a:p>
        </p:txBody>
      </p:sp>
      <p:sp>
        <p:nvSpPr>
          <p:cNvPr id="6" name="Rettangolo 5">
            <a:extLst>
              <a:ext uri="{FF2B5EF4-FFF2-40B4-BE49-F238E27FC236}">
                <a16:creationId xmlns:a16="http://schemas.microsoft.com/office/drawing/2014/main" id="{670ECA0A-A1FB-0728-E3B1-620A983A4472}"/>
              </a:ext>
            </a:extLst>
          </p:cNvPr>
          <p:cNvSpPr/>
          <p:nvPr/>
        </p:nvSpPr>
        <p:spPr>
          <a:xfrm>
            <a:off x="293915" y="3487954"/>
            <a:ext cx="8569457" cy="6810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testo, clipart&#10;&#10;Descrizione generata automaticamente">
            <a:extLst>
              <a:ext uri="{FF2B5EF4-FFF2-40B4-BE49-F238E27FC236}">
                <a16:creationId xmlns:a16="http://schemas.microsoft.com/office/drawing/2014/main" id="{E9F0EA3F-E8B1-8E65-9915-1E9327384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793" y="3601846"/>
            <a:ext cx="1409100" cy="413894"/>
          </a:xfrm>
          <a:prstGeom prst="rect">
            <a:avLst/>
          </a:prstGeom>
        </p:spPr>
      </p:pic>
      <p:sp>
        <p:nvSpPr>
          <p:cNvPr id="8" name="Rettangolo con angoli arrotondati 7">
            <a:extLst>
              <a:ext uri="{FF2B5EF4-FFF2-40B4-BE49-F238E27FC236}">
                <a16:creationId xmlns:a16="http://schemas.microsoft.com/office/drawing/2014/main" id="{D7F22DBC-BFE5-BC43-7DAE-9DA48EF1D08B}"/>
              </a:ext>
            </a:extLst>
          </p:cNvPr>
          <p:cNvSpPr/>
          <p:nvPr/>
        </p:nvSpPr>
        <p:spPr>
          <a:xfrm>
            <a:off x="485502" y="2325370"/>
            <a:ext cx="2411405" cy="78032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800" b="1" dirty="0">
                <a:solidFill>
                  <a:schemeClr val="tx1"/>
                </a:solidFill>
                <a:effectLst>
                  <a:outerShdw blurRad="38100" dist="38100" dir="2700000" algn="tl">
                    <a:srgbClr val="000000">
                      <a:alpha val="43137"/>
                    </a:srgbClr>
                  </a:outerShdw>
                </a:effectLst>
              </a:rPr>
              <a:t>Value Chain</a:t>
            </a:r>
          </a:p>
        </p:txBody>
      </p:sp>
      <p:sp>
        <p:nvSpPr>
          <p:cNvPr id="9" name="Rettangolo con angoli arrotondati 8">
            <a:extLst>
              <a:ext uri="{FF2B5EF4-FFF2-40B4-BE49-F238E27FC236}">
                <a16:creationId xmlns:a16="http://schemas.microsoft.com/office/drawing/2014/main" id="{C6B6574A-E01C-5C28-13A0-D9F1E3961FE9}"/>
              </a:ext>
            </a:extLst>
          </p:cNvPr>
          <p:cNvSpPr/>
          <p:nvPr/>
        </p:nvSpPr>
        <p:spPr>
          <a:xfrm>
            <a:off x="3383598" y="2325370"/>
            <a:ext cx="2411405" cy="780324"/>
          </a:xfrm>
          <a:prstGeom prst="round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800" b="1" dirty="0">
                <a:solidFill>
                  <a:schemeClr val="tx1"/>
                </a:solidFill>
                <a:effectLst>
                  <a:outerShdw blurRad="38100" dist="38100" dir="2700000" algn="tl">
                    <a:srgbClr val="000000">
                      <a:alpha val="43137"/>
                    </a:srgbClr>
                  </a:outerShdw>
                </a:effectLst>
              </a:rPr>
              <a:t>Data Controls</a:t>
            </a:r>
          </a:p>
        </p:txBody>
      </p:sp>
      <p:sp>
        <p:nvSpPr>
          <p:cNvPr id="10" name="Rettangolo con angoli arrotondati 9">
            <a:extLst>
              <a:ext uri="{FF2B5EF4-FFF2-40B4-BE49-F238E27FC236}">
                <a16:creationId xmlns:a16="http://schemas.microsoft.com/office/drawing/2014/main" id="{CB10218C-AE60-7A72-01ED-DEA7E31BA0C3}"/>
              </a:ext>
            </a:extLst>
          </p:cNvPr>
          <p:cNvSpPr/>
          <p:nvPr/>
        </p:nvSpPr>
        <p:spPr>
          <a:xfrm>
            <a:off x="6281692" y="2325370"/>
            <a:ext cx="2411405" cy="780324"/>
          </a:xfrm>
          <a:prstGeom prst="roundRect">
            <a:avLst/>
          </a:prstGeom>
          <a:solidFill>
            <a:srgbClr val="FF4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t-IT" sz="1800" b="1" dirty="0">
                <a:solidFill>
                  <a:schemeClr val="tx1"/>
                </a:solidFill>
                <a:effectLst>
                  <a:outerShdw blurRad="38100" dist="38100" dir="2700000" algn="tl">
                    <a:srgbClr val="000000">
                      <a:alpha val="43137"/>
                    </a:srgbClr>
                  </a:outerShdw>
                </a:effectLst>
              </a:rPr>
              <a:t>Case Manager</a:t>
            </a:r>
          </a:p>
        </p:txBody>
      </p:sp>
      <p:cxnSp>
        <p:nvCxnSpPr>
          <p:cNvPr id="11" name="Connettore 2 10">
            <a:extLst>
              <a:ext uri="{FF2B5EF4-FFF2-40B4-BE49-F238E27FC236}">
                <a16:creationId xmlns:a16="http://schemas.microsoft.com/office/drawing/2014/main" id="{C1F26009-F9DD-1347-643B-A99C7849064D}"/>
              </a:ext>
            </a:extLst>
          </p:cNvPr>
          <p:cNvCxnSpPr>
            <a:cxnSpLocks/>
          </p:cNvCxnSpPr>
          <p:nvPr/>
        </p:nvCxnSpPr>
        <p:spPr>
          <a:xfrm>
            <a:off x="1697555" y="3105694"/>
            <a:ext cx="0" cy="387798"/>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B8C2A29-D739-958C-2151-D38CAC7C0AA7}"/>
              </a:ext>
            </a:extLst>
          </p:cNvPr>
          <p:cNvCxnSpPr>
            <a:cxnSpLocks/>
          </p:cNvCxnSpPr>
          <p:nvPr/>
        </p:nvCxnSpPr>
        <p:spPr>
          <a:xfrm>
            <a:off x="4647429" y="3105694"/>
            <a:ext cx="0" cy="387798"/>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BDD73DF0-B90F-76C3-AA42-784C2D345A97}"/>
              </a:ext>
            </a:extLst>
          </p:cNvPr>
          <p:cNvCxnSpPr>
            <a:cxnSpLocks/>
          </p:cNvCxnSpPr>
          <p:nvPr/>
        </p:nvCxnSpPr>
        <p:spPr>
          <a:xfrm>
            <a:off x="7499823" y="3082651"/>
            <a:ext cx="0" cy="387798"/>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20E06F9A-C7E6-BD37-23F6-9122CCDD0E2B}"/>
              </a:ext>
            </a:extLst>
          </p:cNvPr>
          <p:cNvCxnSpPr>
            <a:cxnSpLocks/>
          </p:cNvCxnSpPr>
          <p:nvPr/>
        </p:nvCxnSpPr>
        <p:spPr>
          <a:xfrm>
            <a:off x="2962847" y="2715532"/>
            <a:ext cx="354811"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9F143959-C0F4-6F36-4C12-E3D1A030F4AE}"/>
              </a:ext>
            </a:extLst>
          </p:cNvPr>
          <p:cNvCxnSpPr>
            <a:cxnSpLocks/>
          </p:cNvCxnSpPr>
          <p:nvPr/>
        </p:nvCxnSpPr>
        <p:spPr>
          <a:xfrm>
            <a:off x="5860943" y="2715532"/>
            <a:ext cx="354811" cy="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B9D072B3-62D1-7FBE-C60C-BE723F135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979" y="1469284"/>
            <a:ext cx="1788024" cy="750384"/>
          </a:xfrm>
          <a:prstGeom prst="rect">
            <a:avLst/>
          </a:prstGeom>
        </p:spPr>
      </p:pic>
      <p:cxnSp>
        <p:nvCxnSpPr>
          <p:cNvPr id="31" name="Connettore a gomito 30">
            <a:extLst>
              <a:ext uri="{FF2B5EF4-FFF2-40B4-BE49-F238E27FC236}">
                <a16:creationId xmlns:a16="http://schemas.microsoft.com/office/drawing/2014/main" id="{5A09EE72-A2AF-40A6-1285-7D4872384A5F}"/>
              </a:ext>
            </a:extLst>
          </p:cNvPr>
          <p:cNvCxnSpPr>
            <a:cxnSpLocks/>
            <a:stCxn id="8" idx="0"/>
            <a:endCxn id="10" idx="0"/>
          </p:cNvCxnSpPr>
          <p:nvPr/>
        </p:nvCxnSpPr>
        <p:spPr>
          <a:xfrm rot="5400000" flipH="1" flipV="1">
            <a:off x="4589300" y="-572725"/>
            <a:ext cx="12700" cy="5796190"/>
          </a:xfrm>
          <a:prstGeom prst="bentConnector3">
            <a:avLst>
              <a:gd name="adj1" fmla="val 1800000"/>
            </a:avLst>
          </a:prstGeom>
          <a:ln w="38100">
            <a:solidFill>
              <a:schemeClr val="bg1"/>
            </a:solidFill>
            <a:headEnd type="triangle"/>
            <a:tailEnd type="triangle"/>
          </a:ln>
        </p:spPr>
        <p:style>
          <a:lnRef idx="2">
            <a:schemeClr val="dk1"/>
          </a:lnRef>
          <a:fillRef idx="0">
            <a:schemeClr val="dk1"/>
          </a:fillRef>
          <a:effectRef idx="1">
            <a:schemeClr val="dk1"/>
          </a:effectRef>
          <a:fontRef idx="minor">
            <a:schemeClr val="tx1"/>
          </a:fontRef>
        </p:style>
      </p:cxnSp>
      <p:sp>
        <p:nvSpPr>
          <p:cNvPr id="34" name="Rettangolo 33">
            <a:extLst>
              <a:ext uri="{FF2B5EF4-FFF2-40B4-BE49-F238E27FC236}">
                <a16:creationId xmlns:a16="http://schemas.microsoft.com/office/drawing/2014/main" id="{C0E7E71D-BF82-7301-D2AE-4F71882FEF8D}"/>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
        <p:nvSpPr>
          <p:cNvPr id="3" name="Segnaposto numero diapositiva 3">
            <a:extLst>
              <a:ext uri="{FF2B5EF4-FFF2-40B4-BE49-F238E27FC236}">
                <a16:creationId xmlns:a16="http://schemas.microsoft.com/office/drawing/2014/main" id="{001A6F39-4112-23E8-68C8-D2BFB6F5B1B8}"/>
              </a:ext>
            </a:extLst>
          </p:cNvPr>
          <p:cNvSpPr txBox="1">
            <a:spLocks/>
          </p:cNvSpPr>
          <p:nvPr/>
        </p:nvSpPr>
        <p:spPr>
          <a:xfrm>
            <a:off x="8556784" y="47498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1pPr>
            <a:lvl2pPr marR="0" lvl="1"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2pPr>
            <a:lvl3pPr marR="0" lvl="2"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3pPr>
            <a:lvl4pPr marR="0" lvl="3"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4pPr>
            <a:lvl5pPr marR="0" lvl="4"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5pPr>
            <a:lvl6pPr marR="0" lvl="5"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6pPr>
            <a:lvl7pPr marR="0" lvl="6"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7pPr>
            <a:lvl8pPr marR="0" lvl="7"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8pPr>
            <a:lvl9pPr marR="0" lvl="8" algn="r" rtl="0">
              <a:lnSpc>
                <a:spcPct val="100000"/>
              </a:lnSpc>
              <a:spcBef>
                <a:spcPts val="0"/>
              </a:spcBef>
              <a:spcAft>
                <a:spcPts val="0"/>
              </a:spcAft>
              <a:buClr>
                <a:srgbClr val="000000"/>
              </a:buClr>
              <a:buFont typeface="Arial"/>
              <a:buNone/>
              <a:defRPr sz="1200" b="0" i="0" u="none" strike="noStrike" cap="none">
                <a:solidFill>
                  <a:srgbClr val="FFFFFF"/>
                </a:solidFill>
                <a:latin typeface="Bangers"/>
                <a:ea typeface="Bangers"/>
                <a:cs typeface="Bangers"/>
                <a:sym typeface="Bangers"/>
              </a:defRPr>
            </a:lvl9pPr>
          </a:lstStyle>
          <a:p>
            <a:fld id="{00000000-1234-1234-1234-123412341234}" type="slidenum">
              <a:rPr lang="it-IT" smtClean="0"/>
              <a:pPr/>
              <a:t>46</a:t>
            </a:fld>
            <a:endParaRPr lang="it-IT"/>
          </a:p>
        </p:txBody>
      </p:sp>
    </p:spTree>
    <p:extLst>
      <p:ext uri="{BB962C8B-B14F-4D97-AF65-F5344CB8AC3E}">
        <p14:creationId xmlns:p14="http://schemas.microsoft.com/office/powerpoint/2010/main" val="343486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par>
                                <p:cTn id="21" presetID="16" presetClass="entr" presetSubtype="2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arn(inVertical)">
                                      <p:cBhvr>
                                        <p:cTn id="42" dur="500"/>
                                        <p:tgtEl>
                                          <p:spTgt spid="6"/>
                                        </p:tgtEl>
                                      </p:cBhvr>
                                    </p:animEffect>
                                  </p:childTnLst>
                                </p:cTn>
                              </p:par>
                              <p:par>
                                <p:cTn id="43" presetID="16" presetClass="entr" presetSubtype="21"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arn(inVertical)">
                                      <p:cBhvr>
                                        <p:cTn id="45" dur="500"/>
                                        <p:tgtEl>
                                          <p:spTgt spid="11"/>
                                        </p:tgtEl>
                                      </p:cBhvr>
                                    </p:animEffect>
                                  </p:childTnLst>
                                </p:cTn>
                              </p:par>
                              <p:par>
                                <p:cTn id="46" presetID="16" presetClass="entr" presetSubtype="21"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par>
                                <p:cTn id="49" presetID="16" presetClass="entr" presetSubtype="21"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barn(inVertical)">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62BE-7FA3-A7DD-B184-9ABF54602B8F}"/>
              </a:ext>
            </a:extLst>
          </p:cNvPr>
          <p:cNvSpPr>
            <a:spLocks noGrp="1"/>
          </p:cNvSpPr>
          <p:nvPr>
            <p:ph type="ctrTitle"/>
          </p:nvPr>
        </p:nvSpPr>
        <p:spPr>
          <a:xfrm>
            <a:off x="2369820" y="2068625"/>
            <a:ext cx="4869179" cy="1159800"/>
          </a:xfrm>
        </p:spPr>
        <p:txBody>
          <a:bodyPr/>
          <a:lstStyle/>
          <a:p>
            <a:r>
              <a:rPr lang="it-IT" dirty="0"/>
              <a:t>Demo:</a:t>
            </a:r>
            <a:br>
              <a:rPr lang="it-IT" dirty="0"/>
            </a:br>
            <a:r>
              <a:rPr lang="it-IT" sz="3600" dirty="0"/>
              <a:t>Use case 2: </a:t>
            </a:r>
            <a:br>
              <a:rPr lang="it-IT" sz="3600" dirty="0"/>
            </a:br>
            <a:r>
              <a:rPr lang="it-IT" sz="3600" dirty="0"/>
              <a:t>Risks</a:t>
            </a:r>
          </a:p>
        </p:txBody>
      </p:sp>
      <p:sp>
        <p:nvSpPr>
          <p:cNvPr id="3" name="Segnaposto numero diapositiva 3">
            <a:extLst>
              <a:ext uri="{FF2B5EF4-FFF2-40B4-BE49-F238E27FC236}">
                <a16:creationId xmlns:a16="http://schemas.microsoft.com/office/drawing/2014/main" id="{AF62499C-DFDD-56DB-3820-39342F6090A5}"/>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it-IT" smtClean="0"/>
              <a:pPr algn="r"/>
              <a:t>47</a:t>
            </a:fld>
            <a:endParaRPr lang="it-IT"/>
          </a:p>
        </p:txBody>
      </p:sp>
    </p:spTree>
    <p:extLst>
      <p:ext uri="{BB962C8B-B14F-4D97-AF65-F5344CB8AC3E}">
        <p14:creationId xmlns:p14="http://schemas.microsoft.com/office/powerpoint/2010/main" val="3043533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Context</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317342"/>
            <a:ext cx="7504734" cy="3303600"/>
          </a:xfrm>
        </p:spPr>
        <p:txBody>
          <a:bodyPr/>
          <a:lstStyle/>
          <a:p>
            <a:r>
              <a:rPr lang="it-IT" sz="2800" dirty="0" err="1"/>
              <a:t>All</a:t>
            </a:r>
            <a:r>
              <a:rPr lang="it-IT" sz="2800" dirty="0"/>
              <a:t> the companies with Compliance </a:t>
            </a:r>
            <a:r>
              <a:rPr lang="it-IT" sz="2800" dirty="0" err="1"/>
              <a:t>requirements</a:t>
            </a:r>
            <a:r>
              <a:rPr lang="it-IT" sz="2800" dirty="0"/>
              <a:t> (ALL!)</a:t>
            </a:r>
          </a:p>
          <a:p>
            <a:r>
              <a:rPr lang="it-IT" sz="2800" dirty="0" err="1"/>
              <a:t>Different</a:t>
            </a:r>
            <a:r>
              <a:rPr lang="it-IT" sz="2800" dirty="0"/>
              <a:t> and </a:t>
            </a:r>
            <a:r>
              <a:rPr lang="it-IT" sz="2800" dirty="0" err="1"/>
              <a:t>etherogeneous</a:t>
            </a:r>
            <a:r>
              <a:rPr lang="it-IT" sz="2800" dirty="0"/>
              <a:t> </a:t>
            </a:r>
            <a:r>
              <a:rPr lang="it-IT" sz="2800" dirty="0" err="1"/>
              <a:t>quantifications</a:t>
            </a:r>
            <a:r>
              <a:rPr lang="it-IT" sz="2800" dirty="0"/>
              <a:t> </a:t>
            </a:r>
          </a:p>
          <a:p>
            <a:r>
              <a:rPr lang="it-IT" sz="2800" dirty="0"/>
              <a:t>from </a:t>
            </a:r>
            <a:r>
              <a:rPr lang="it-IT" sz="2800" dirty="0" err="1"/>
              <a:t>many</a:t>
            </a:r>
            <a:r>
              <a:rPr lang="it-IT" sz="2800" dirty="0"/>
              <a:t> </a:t>
            </a:r>
            <a:r>
              <a:rPr lang="it-IT" sz="2800" dirty="0" err="1"/>
              <a:t>involved</a:t>
            </a:r>
            <a:r>
              <a:rPr lang="it-IT" sz="2800" dirty="0"/>
              <a:t>  systems: </a:t>
            </a:r>
            <a:r>
              <a:rPr lang="it-IT" sz="2800" dirty="0" err="1"/>
              <a:t>SIEMs</a:t>
            </a:r>
            <a:r>
              <a:rPr lang="it-IT" sz="2800" dirty="0"/>
              <a:t>, </a:t>
            </a:r>
            <a:r>
              <a:rPr lang="it-IT" sz="2800" dirty="0" err="1"/>
              <a:t>VAs</a:t>
            </a:r>
            <a:r>
              <a:rPr lang="it-IT" sz="2800" dirty="0"/>
              <a:t>, Cyber Risk Quantification tools, Cloud Service Providers, etc…</a:t>
            </a:r>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48</a:t>
            </a:fld>
            <a:endParaRPr lang="it-IT"/>
          </a:p>
        </p:txBody>
      </p:sp>
    </p:spTree>
    <p:extLst>
      <p:ext uri="{BB962C8B-B14F-4D97-AF65-F5344CB8AC3E}">
        <p14:creationId xmlns:p14="http://schemas.microsoft.com/office/powerpoint/2010/main" val="13817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Requirements</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446882"/>
            <a:ext cx="7307090" cy="3303600"/>
          </a:xfrm>
        </p:spPr>
        <p:txBody>
          <a:bodyPr/>
          <a:lstStyle/>
          <a:p>
            <a:r>
              <a:rPr lang="it-IT" dirty="0"/>
              <a:t>Access </a:t>
            </a:r>
            <a:r>
              <a:rPr lang="it-IT" dirty="0" err="1"/>
              <a:t>all</a:t>
            </a:r>
            <a:r>
              <a:rPr lang="it-IT" dirty="0"/>
              <a:t> the </a:t>
            </a:r>
            <a:r>
              <a:rPr lang="it-IT" dirty="0" err="1"/>
              <a:t>quantification</a:t>
            </a:r>
            <a:r>
              <a:rPr lang="it-IT" dirty="0"/>
              <a:t> </a:t>
            </a:r>
            <a:r>
              <a:rPr lang="it-IT" dirty="0" err="1"/>
              <a:t>results</a:t>
            </a:r>
            <a:r>
              <a:rPr lang="it-IT" dirty="0"/>
              <a:t> in one console</a:t>
            </a:r>
          </a:p>
          <a:p>
            <a:r>
              <a:rPr lang="it-IT" dirty="0"/>
              <a:t>Compare </a:t>
            </a:r>
            <a:r>
              <a:rPr lang="it-IT" dirty="0" err="1"/>
              <a:t>values</a:t>
            </a:r>
            <a:endParaRPr lang="it-IT" dirty="0"/>
          </a:p>
          <a:p>
            <a:r>
              <a:rPr lang="it-IT" dirty="0"/>
              <a:t>Produce reporting </a:t>
            </a:r>
            <a:r>
              <a:rPr lang="it-IT" dirty="0" err="1"/>
              <a:t>aligned</a:t>
            </a:r>
            <a:r>
              <a:rPr lang="it-IT" dirty="0"/>
              <a:t> to standards (e.g. ISO27001) for auditors</a:t>
            </a:r>
          </a:p>
          <a:p>
            <a:r>
              <a:rPr lang="it-IT" dirty="0"/>
              <a:t>Monitor and control risks</a:t>
            </a:r>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49</a:t>
            </a:fld>
            <a:endParaRPr lang="it-IT"/>
          </a:p>
        </p:txBody>
      </p:sp>
    </p:spTree>
    <p:extLst>
      <p:ext uri="{BB962C8B-B14F-4D97-AF65-F5344CB8AC3E}">
        <p14:creationId xmlns:p14="http://schemas.microsoft.com/office/powerpoint/2010/main" val="294891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challenge</a:t>
            </a:r>
            <a:endParaRPr dirty="0"/>
          </a:p>
        </p:txBody>
      </p:sp>
      <p:sp>
        <p:nvSpPr>
          <p:cNvPr id="106" name="Google Shape;106;p16"/>
          <p:cNvSpPr txBox="1">
            <a:spLocks noGrp="1"/>
          </p:cNvSpPr>
          <p:nvPr>
            <p:ph type="body" idx="1"/>
          </p:nvPr>
        </p:nvSpPr>
        <p:spPr>
          <a:xfrm>
            <a:off x="1052050" y="1545950"/>
            <a:ext cx="6968100" cy="330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2000" dirty="0"/>
              <a:t>Obtain </a:t>
            </a:r>
            <a:r>
              <a:rPr lang="en-US" sz="2000" b="1" dirty="0">
                <a:effectLst>
                  <a:outerShdw blurRad="38100" dist="38100" dir="2700000" algn="tl">
                    <a:srgbClr val="000000">
                      <a:alpha val="43137"/>
                    </a:srgbClr>
                  </a:outerShdw>
                </a:effectLst>
              </a:rPr>
              <a:t>360° visibility on the interactions </a:t>
            </a:r>
            <a:r>
              <a:rPr lang="en-US" sz="2000" dirty="0"/>
              <a:t>between business processes and technological assets. </a:t>
            </a:r>
          </a:p>
          <a:p>
            <a:pPr marL="457200" lvl="0" indent="-381000" algn="l" rtl="0">
              <a:spcBef>
                <a:spcPts val="600"/>
              </a:spcBef>
              <a:spcAft>
                <a:spcPts val="0"/>
              </a:spcAft>
              <a:buSzPts val="2400"/>
              <a:buChar char="×"/>
            </a:pPr>
            <a:r>
              <a:rPr lang="en-US" sz="2000" b="1" dirty="0">
                <a:effectLst>
                  <a:outerShdw blurRad="38100" dist="38100" dir="2700000" algn="tl">
                    <a:srgbClr val="000000">
                      <a:alpha val="43137"/>
                    </a:srgbClr>
                  </a:outerShdw>
                </a:effectLst>
              </a:rPr>
              <a:t>Correlate information </a:t>
            </a:r>
            <a:r>
              <a:rPr lang="en-US" sz="2000" dirty="0"/>
              <a:t>on different levels of risk evaluation carried out (IT assets, IT applications, Business Continuity), that impact the Value Chain, accessible to the Key People involved in risk management processes (Risks Management, Compliance, IT Security, etc.)</a:t>
            </a:r>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026" name="Picture 2">
            <a:extLst>
              <a:ext uri="{FF2B5EF4-FFF2-40B4-BE49-F238E27FC236}">
                <a16:creationId xmlns:a16="http://schemas.microsoft.com/office/drawing/2014/main" id="{A6A22101-713A-20A1-7E0C-7E28DEEA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D5FF90E-AE1F-F182-DF37-9043FB45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50</a:t>
            </a:fld>
            <a:endParaRPr lang="it-IT"/>
          </a:p>
        </p:txBody>
      </p:sp>
      <p:pic>
        <p:nvPicPr>
          <p:cNvPr id="4" name="Immagine 3">
            <a:extLst>
              <a:ext uri="{FF2B5EF4-FFF2-40B4-BE49-F238E27FC236}">
                <a16:creationId xmlns:a16="http://schemas.microsoft.com/office/drawing/2014/main" id="{D3F65876-E9A0-2F1C-822E-7941440708F6}"/>
              </a:ext>
            </a:extLst>
          </p:cNvPr>
          <p:cNvPicPr>
            <a:picLocks noChangeAspect="1"/>
          </p:cNvPicPr>
          <p:nvPr/>
        </p:nvPicPr>
        <p:blipFill>
          <a:blip r:embed="rId2"/>
          <a:stretch>
            <a:fillRect/>
          </a:stretch>
        </p:blipFill>
        <p:spPr>
          <a:xfrm>
            <a:off x="323850" y="648765"/>
            <a:ext cx="8496300" cy="3087123"/>
          </a:xfrm>
          <a:prstGeom prst="rect">
            <a:avLst/>
          </a:prstGeom>
        </p:spPr>
      </p:pic>
      <p:sp>
        <p:nvSpPr>
          <p:cNvPr id="6" name="Rettangolo 5">
            <a:extLst>
              <a:ext uri="{FF2B5EF4-FFF2-40B4-BE49-F238E27FC236}">
                <a16:creationId xmlns:a16="http://schemas.microsoft.com/office/drawing/2014/main" id="{825E354A-8F6B-0893-94E4-6DF0FB6F7648}"/>
              </a:ext>
            </a:extLst>
          </p:cNvPr>
          <p:cNvSpPr/>
          <p:nvPr/>
        </p:nvSpPr>
        <p:spPr>
          <a:xfrm>
            <a:off x="1462509" y="-56272"/>
            <a:ext cx="5867312" cy="830997"/>
          </a:xfrm>
          <a:prstGeom prst="rect">
            <a:avLst/>
          </a:prstGeom>
          <a:noFill/>
        </p:spPr>
        <p:txBody>
          <a:bodyPr wrap="none" lIns="91440" tIns="45720" rIns="91440" bIns="45720">
            <a:spAutoFit/>
          </a:bodyPr>
          <a:lstStyle/>
          <a:p>
            <a:pPr algn="ctr"/>
            <a:r>
              <a:rPr lang="it-IT" sz="4800" b="1" dirty="0">
                <a:solidFill>
                  <a:srgbClr val="7030A0"/>
                </a:solidFill>
                <a:effectLst>
                  <a:outerShdw blurRad="38100" dist="38100" dir="2700000" algn="tl">
                    <a:srgbClr val="000000">
                      <a:alpha val="43137"/>
                    </a:srgbClr>
                  </a:outerShdw>
                </a:effectLst>
                <a:latin typeface="Bangers"/>
                <a:sym typeface="Bangers"/>
              </a:rPr>
              <a:t>The </a:t>
            </a:r>
            <a:r>
              <a:rPr lang="it-IT" sz="4800" b="1" dirty="0" err="1">
                <a:solidFill>
                  <a:srgbClr val="7030A0"/>
                </a:solidFill>
                <a:effectLst>
                  <a:outerShdw blurRad="38100" dist="38100" dir="2700000" algn="tl">
                    <a:srgbClr val="000000">
                      <a:alpha val="43137"/>
                    </a:srgbClr>
                  </a:outerShdw>
                </a:effectLst>
                <a:latin typeface="Bangers"/>
                <a:sym typeface="Bangers"/>
              </a:rPr>
              <a:t>solution</a:t>
            </a:r>
            <a:r>
              <a:rPr lang="it-IT" sz="4800" b="1" dirty="0">
                <a:solidFill>
                  <a:srgbClr val="7030A0"/>
                </a:solidFill>
                <a:effectLst>
                  <a:outerShdw blurRad="38100" dist="38100" dir="2700000" algn="tl">
                    <a:srgbClr val="000000">
                      <a:alpha val="43137"/>
                    </a:srgbClr>
                  </a:outerShdw>
                </a:effectLst>
                <a:latin typeface="Bangers"/>
                <a:sym typeface="Bangers"/>
              </a:rPr>
              <a:t>: </a:t>
            </a:r>
            <a:r>
              <a:rPr lang="it-IT" sz="4800" b="1" dirty="0" err="1">
                <a:solidFill>
                  <a:srgbClr val="7030A0"/>
                </a:solidFill>
                <a:effectLst>
                  <a:outerShdw blurRad="38100" dist="38100" dir="2700000" algn="tl">
                    <a:srgbClr val="000000">
                      <a:alpha val="43137"/>
                    </a:srgbClr>
                  </a:outerShdw>
                </a:effectLst>
                <a:latin typeface="Bangers"/>
                <a:sym typeface="Bangers"/>
              </a:rPr>
              <a:t>Holos</a:t>
            </a:r>
            <a:r>
              <a:rPr lang="it-IT" sz="4800" b="1" dirty="0">
                <a:solidFill>
                  <a:srgbClr val="7030A0"/>
                </a:solidFill>
                <a:effectLst>
                  <a:outerShdw blurRad="38100" dist="38100" dir="2700000" algn="tl">
                    <a:srgbClr val="000000">
                      <a:alpha val="43137"/>
                    </a:srgbClr>
                  </a:outerShdw>
                </a:effectLst>
                <a:latin typeface="Bangers"/>
                <a:sym typeface="Bangers"/>
              </a:rPr>
              <a:t> Risks</a:t>
            </a:r>
          </a:p>
        </p:txBody>
      </p:sp>
      <p:pic>
        <p:nvPicPr>
          <p:cNvPr id="8" name="Immagine 7">
            <a:extLst>
              <a:ext uri="{FF2B5EF4-FFF2-40B4-BE49-F238E27FC236}">
                <a16:creationId xmlns:a16="http://schemas.microsoft.com/office/drawing/2014/main" id="{894F72CC-9FD5-55AE-7729-4C72006A39B3}"/>
              </a:ext>
            </a:extLst>
          </p:cNvPr>
          <p:cNvPicPr>
            <a:picLocks noChangeAspect="1"/>
          </p:cNvPicPr>
          <p:nvPr/>
        </p:nvPicPr>
        <p:blipFill>
          <a:blip r:embed="rId3"/>
          <a:stretch>
            <a:fillRect/>
          </a:stretch>
        </p:blipFill>
        <p:spPr>
          <a:xfrm>
            <a:off x="323850" y="3487317"/>
            <a:ext cx="8496300" cy="1770996"/>
          </a:xfrm>
          <a:prstGeom prst="rect">
            <a:avLst/>
          </a:prstGeom>
        </p:spPr>
      </p:pic>
      <p:sp>
        <p:nvSpPr>
          <p:cNvPr id="10" name="Rettangolo 9">
            <a:extLst>
              <a:ext uri="{FF2B5EF4-FFF2-40B4-BE49-F238E27FC236}">
                <a16:creationId xmlns:a16="http://schemas.microsoft.com/office/drawing/2014/main" id="{7A550146-38B2-E9D0-B786-6099E73C02FA}"/>
              </a:ext>
            </a:extLst>
          </p:cNvPr>
          <p:cNvSpPr/>
          <p:nvPr/>
        </p:nvSpPr>
        <p:spPr>
          <a:xfrm>
            <a:off x="3924300" y="4796648"/>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Tree>
    <p:extLst>
      <p:ext uri="{BB962C8B-B14F-4D97-AF65-F5344CB8AC3E}">
        <p14:creationId xmlns:p14="http://schemas.microsoft.com/office/powerpoint/2010/main" val="1368153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62BE-7FA3-A7DD-B184-9ABF54602B8F}"/>
              </a:ext>
            </a:extLst>
          </p:cNvPr>
          <p:cNvSpPr>
            <a:spLocks noGrp="1"/>
          </p:cNvSpPr>
          <p:nvPr>
            <p:ph type="ctrTitle"/>
          </p:nvPr>
        </p:nvSpPr>
        <p:spPr>
          <a:xfrm>
            <a:off x="2369820" y="2068625"/>
            <a:ext cx="4869179" cy="1159800"/>
          </a:xfrm>
        </p:spPr>
        <p:txBody>
          <a:bodyPr/>
          <a:lstStyle/>
          <a:p>
            <a:r>
              <a:rPr lang="it-IT" dirty="0"/>
              <a:t>Demo:</a:t>
            </a:r>
            <a:br>
              <a:rPr lang="it-IT" dirty="0"/>
            </a:br>
            <a:r>
              <a:rPr lang="it-IT" sz="3600" dirty="0"/>
              <a:t>Use case 3: </a:t>
            </a:r>
            <a:br>
              <a:rPr lang="it-IT" sz="3600" dirty="0"/>
            </a:br>
            <a:r>
              <a:rPr lang="it-IT" sz="3600" dirty="0"/>
              <a:t>Anti </a:t>
            </a:r>
            <a:r>
              <a:rPr lang="it-IT" sz="3600" dirty="0" err="1"/>
              <a:t>Fraud</a:t>
            </a:r>
            <a:r>
              <a:rPr lang="it-IT" sz="3600" dirty="0"/>
              <a:t> management</a:t>
            </a:r>
          </a:p>
        </p:txBody>
      </p:sp>
      <p:sp>
        <p:nvSpPr>
          <p:cNvPr id="3" name="Segnaposto numero diapositiva 3">
            <a:extLst>
              <a:ext uri="{FF2B5EF4-FFF2-40B4-BE49-F238E27FC236}">
                <a16:creationId xmlns:a16="http://schemas.microsoft.com/office/drawing/2014/main" id="{2A3E09E5-4389-65FC-B792-FADA2A57B237}"/>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it-IT" smtClean="0"/>
              <a:pPr algn="r"/>
              <a:t>51</a:t>
            </a:fld>
            <a:endParaRPr lang="it-IT"/>
          </a:p>
        </p:txBody>
      </p:sp>
    </p:spTree>
    <p:extLst>
      <p:ext uri="{BB962C8B-B14F-4D97-AF65-F5344CB8AC3E}">
        <p14:creationId xmlns:p14="http://schemas.microsoft.com/office/powerpoint/2010/main" val="1629996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Context</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264002"/>
            <a:ext cx="7057848" cy="3303600"/>
          </a:xfrm>
        </p:spPr>
        <p:txBody>
          <a:bodyPr/>
          <a:lstStyle/>
          <a:p>
            <a:r>
              <a:rPr lang="it-IT" sz="2800" dirty="0"/>
              <a:t>A </a:t>
            </a:r>
            <a:r>
              <a:rPr lang="it-IT" sz="2800" dirty="0" err="1"/>
              <a:t>multination</a:t>
            </a:r>
            <a:r>
              <a:rPr lang="it-IT" sz="2800" dirty="0"/>
              <a:t> bank in Italy</a:t>
            </a:r>
          </a:p>
          <a:p>
            <a:r>
              <a:rPr lang="it-IT" sz="2800" dirty="0" err="1"/>
              <a:t>Interesting</a:t>
            </a:r>
            <a:r>
              <a:rPr lang="it-IT" sz="2800" dirty="0"/>
              <a:t> for banks, eCommerce and on line money </a:t>
            </a:r>
            <a:r>
              <a:rPr lang="it-IT" sz="2800" dirty="0" err="1"/>
              <a:t>transactions</a:t>
            </a:r>
            <a:r>
              <a:rPr lang="it-IT" sz="2800" dirty="0"/>
              <a:t> companies</a:t>
            </a:r>
          </a:p>
          <a:p>
            <a:r>
              <a:rPr lang="en-US" sz="2800" dirty="0"/>
              <a:t>All the company functions are included in the scope </a:t>
            </a:r>
          </a:p>
          <a:p>
            <a:r>
              <a:rPr lang="en-US" sz="2800" dirty="0"/>
              <a:t>There must be synergy among all the relevant company functions</a:t>
            </a:r>
          </a:p>
          <a:p>
            <a:endParaRPr lang="it-IT" sz="2800" dirty="0"/>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52</a:t>
            </a:fld>
            <a:endParaRPr lang="it-IT"/>
          </a:p>
        </p:txBody>
      </p:sp>
    </p:spTree>
    <p:extLst>
      <p:ext uri="{BB962C8B-B14F-4D97-AF65-F5344CB8AC3E}">
        <p14:creationId xmlns:p14="http://schemas.microsoft.com/office/powerpoint/2010/main" val="226561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CAA4A"/>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Requirements</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446882"/>
            <a:ext cx="7307090" cy="3303600"/>
          </a:xfrm>
        </p:spPr>
        <p:txBody>
          <a:bodyPr/>
          <a:lstStyle/>
          <a:p>
            <a:r>
              <a:rPr lang="en-US" sz="1800" dirty="0"/>
              <a:t>To guarantee the </a:t>
            </a:r>
            <a:r>
              <a:rPr lang="en-US" sz="1800" b="1" dirty="0">
                <a:effectLst>
                  <a:outerShdw blurRad="38100" dist="38100" dir="2700000" algn="tl">
                    <a:srgbClr val="000000">
                      <a:alpha val="43137"/>
                    </a:srgbClr>
                  </a:outerShdw>
                </a:effectLst>
              </a:rPr>
              <a:t>governance of information</a:t>
            </a:r>
            <a:r>
              <a:rPr lang="en-US" sz="1800" b="1" dirty="0"/>
              <a:t> </a:t>
            </a:r>
            <a:r>
              <a:rPr lang="en-US" sz="1800" dirty="0"/>
              <a:t>concerning the phenomenon of on-line fraud in a multi-channel perspective</a:t>
            </a:r>
          </a:p>
          <a:p>
            <a:r>
              <a:rPr lang="en-US" sz="1800" dirty="0"/>
              <a:t>To establish a robust and reliable </a:t>
            </a:r>
            <a:r>
              <a:rPr lang="en-US" sz="1800" b="1" dirty="0">
                <a:effectLst>
                  <a:outerShdw blurRad="38100" dist="38100" dir="2700000" algn="tl">
                    <a:srgbClr val="000000">
                      <a:alpha val="43137"/>
                    </a:srgbClr>
                  </a:outerShdw>
                </a:effectLst>
              </a:rPr>
              <a:t>connection point </a:t>
            </a:r>
            <a:r>
              <a:rPr lang="en-US" sz="1800" dirty="0"/>
              <a:t>for monitoring and reporting information on fraud detected and managed by the ecosystem of technologies in the field</a:t>
            </a:r>
          </a:p>
          <a:p>
            <a:r>
              <a:rPr lang="en-US" sz="1800" dirty="0"/>
              <a:t>To offer a </a:t>
            </a:r>
            <a:r>
              <a:rPr lang="en-US" sz="1800" b="1" dirty="0">
                <a:effectLst>
                  <a:outerShdw blurRad="38100" dist="38100" dir="2700000" algn="tl">
                    <a:srgbClr val="000000">
                      <a:alpha val="43137"/>
                    </a:srgbClr>
                  </a:outerShdw>
                </a:effectLst>
              </a:rPr>
              <a:t>single evaluation console on the impact of online fraud </a:t>
            </a:r>
            <a:r>
              <a:rPr lang="en-US" sz="1800" dirty="0"/>
              <a:t>for the timely financial quantification of the fraud attempts suffered and any losses</a:t>
            </a:r>
          </a:p>
          <a:p>
            <a:r>
              <a:rPr lang="en-US" sz="1800" dirty="0"/>
              <a:t>To have a concrete aid capable of </a:t>
            </a:r>
            <a:r>
              <a:rPr lang="en-US" sz="1800" b="1" dirty="0">
                <a:effectLst>
                  <a:outerShdw blurRad="38100" dist="38100" dir="2700000" algn="tl">
                    <a:srgbClr val="000000">
                      <a:alpha val="43137"/>
                    </a:srgbClr>
                  </a:outerShdw>
                </a:effectLst>
              </a:rPr>
              <a:t>continuously contributing </a:t>
            </a:r>
            <a:r>
              <a:rPr lang="en-US" sz="1800" dirty="0"/>
              <a:t>to the detection of the fraud risk</a:t>
            </a:r>
            <a:endParaRPr lang="it-IT" sz="1800" dirty="0"/>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53</a:t>
            </a:fld>
            <a:endParaRPr lang="it-IT"/>
          </a:p>
        </p:txBody>
      </p:sp>
    </p:spTree>
    <p:extLst>
      <p:ext uri="{BB962C8B-B14F-4D97-AF65-F5344CB8AC3E}">
        <p14:creationId xmlns:p14="http://schemas.microsoft.com/office/powerpoint/2010/main" val="36375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D5FF90E-AE1F-F182-DF37-9043FB45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54</a:t>
            </a:fld>
            <a:endParaRPr lang="it-IT" dirty="0"/>
          </a:p>
        </p:txBody>
      </p:sp>
      <p:sp>
        <p:nvSpPr>
          <p:cNvPr id="6" name="Rettangolo 5">
            <a:extLst>
              <a:ext uri="{FF2B5EF4-FFF2-40B4-BE49-F238E27FC236}">
                <a16:creationId xmlns:a16="http://schemas.microsoft.com/office/drawing/2014/main" id="{825E354A-8F6B-0893-94E4-6DF0FB6F7648}"/>
              </a:ext>
            </a:extLst>
          </p:cNvPr>
          <p:cNvSpPr/>
          <p:nvPr/>
        </p:nvSpPr>
        <p:spPr>
          <a:xfrm>
            <a:off x="3274708" y="-56272"/>
            <a:ext cx="2242923"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Receivers</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sp>
        <p:nvSpPr>
          <p:cNvPr id="102" name="CasellaDiTesto 101">
            <a:extLst>
              <a:ext uri="{FF2B5EF4-FFF2-40B4-BE49-F238E27FC236}">
                <a16:creationId xmlns:a16="http://schemas.microsoft.com/office/drawing/2014/main" id="{214158B1-1555-F810-CCC7-7AF30433A26F}"/>
              </a:ext>
            </a:extLst>
          </p:cNvPr>
          <p:cNvSpPr txBox="1"/>
          <p:nvPr/>
        </p:nvSpPr>
        <p:spPr>
          <a:xfrm>
            <a:off x="169544" y="618461"/>
            <a:ext cx="8860155" cy="646331"/>
          </a:xfrm>
          <a:prstGeom prst="rect">
            <a:avLst/>
          </a:prstGeom>
          <a:noFill/>
        </p:spPr>
        <p:txBody>
          <a:bodyPr wrap="square">
            <a:spAutoFit/>
          </a:bodyPr>
          <a:lstStyle/>
          <a:p>
            <a:r>
              <a:rPr lang="it-IT" sz="1800" dirty="0"/>
              <a:t>With a single operative </a:t>
            </a:r>
            <a:r>
              <a:rPr lang="it-IT" sz="1800" dirty="0" err="1"/>
              <a:t>platform</a:t>
            </a:r>
            <a:r>
              <a:rPr lang="it-IT" sz="1800" dirty="0"/>
              <a:t>, </a:t>
            </a:r>
            <a:r>
              <a:rPr lang="it-IT" sz="1800" b="1" dirty="0" err="1"/>
              <a:t>Holos</a:t>
            </a:r>
            <a:r>
              <a:rPr lang="it-IT" sz="1800" b="1" dirty="0"/>
              <a:t> FP  </a:t>
            </a:r>
            <a:r>
              <a:rPr lang="it-IT" sz="1800" dirty="0" err="1"/>
              <a:t>enables</a:t>
            </a:r>
            <a:r>
              <a:rPr lang="it-IT" sz="1800" dirty="0"/>
              <a:t> to </a:t>
            </a:r>
            <a:r>
              <a:rPr lang="it-IT" sz="1800" dirty="0" err="1"/>
              <a:t>manage</a:t>
            </a:r>
            <a:r>
              <a:rPr lang="it-IT" sz="1800" dirty="0"/>
              <a:t>, aggregate, </a:t>
            </a:r>
            <a:r>
              <a:rPr lang="it-IT" sz="1800" dirty="0" err="1"/>
              <a:t>analyse</a:t>
            </a:r>
            <a:r>
              <a:rPr lang="it-IT" sz="1800" dirty="0"/>
              <a:t> and show the information in a </a:t>
            </a:r>
            <a:r>
              <a:rPr lang="it-IT" sz="1800" dirty="0" err="1"/>
              <a:t>distinguished</a:t>
            </a:r>
            <a:r>
              <a:rPr lang="it-IT" sz="1800" dirty="0"/>
              <a:t> way for </a:t>
            </a:r>
            <a:r>
              <a:rPr lang="it-IT" sz="1800" dirty="0" err="1"/>
              <a:t>every</a:t>
            </a:r>
            <a:r>
              <a:rPr lang="it-IT" sz="1800" dirty="0"/>
              <a:t> </a:t>
            </a:r>
            <a:r>
              <a:rPr lang="it-IT" sz="1800" dirty="0" err="1"/>
              <a:t>different</a:t>
            </a:r>
            <a:r>
              <a:rPr lang="it-IT" sz="1800" dirty="0"/>
              <a:t> </a:t>
            </a:r>
            <a:r>
              <a:rPr lang="it-IT" sz="1800" dirty="0" err="1"/>
              <a:t>type</a:t>
            </a:r>
            <a:r>
              <a:rPr lang="it-IT" sz="1800" dirty="0"/>
              <a:t> of user</a:t>
            </a:r>
          </a:p>
        </p:txBody>
      </p:sp>
      <p:pic>
        <p:nvPicPr>
          <p:cNvPr id="169" name="Immagine 168">
            <a:extLst>
              <a:ext uri="{FF2B5EF4-FFF2-40B4-BE49-F238E27FC236}">
                <a16:creationId xmlns:a16="http://schemas.microsoft.com/office/drawing/2014/main" id="{1DF6920E-4A91-13D1-A006-E6654A758DB6}"/>
              </a:ext>
            </a:extLst>
          </p:cNvPr>
          <p:cNvPicPr>
            <a:picLocks noChangeAspect="1"/>
          </p:cNvPicPr>
          <p:nvPr/>
        </p:nvPicPr>
        <p:blipFill>
          <a:blip r:embed="rId2"/>
          <a:stretch>
            <a:fillRect/>
          </a:stretch>
        </p:blipFill>
        <p:spPr>
          <a:xfrm>
            <a:off x="614858" y="1634690"/>
            <a:ext cx="1763942" cy="2662377"/>
          </a:xfrm>
          <a:prstGeom prst="rect">
            <a:avLst/>
          </a:prstGeom>
        </p:spPr>
      </p:pic>
      <p:pic>
        <p:nvPicPr>
          <p:cNvPr id="187" name="Immagine 186">
            <a:extLst>
              <a:ext uri="{FF2B5EF4-FFF2-40B4-BE49-F238E27FC236}">
                <a16:creationId xmlns:a16="http://schemas.microsoft.com/office/drawing/2014/main" id="{287F6962-2322-5993-8BBA-0B595F608B7E}"/>
              </a:ext>
            </a:extLst>
          </p:cNvPr>
          <p:cNvPicPr>
            <a:picLocks noChangeAspect="1"/>
          </p:cNvPicPr>
          <p:nvPr/>
        </p:nvPicPr>
        <p:blipFill>
          <a:blip r:embed="rId3"/>
          <a:stretch>
            <a:fillRect/>
          </a:stretch>
        </p:blipFill>
        <p:spPr>
          <a:xfrm>
            <a:off x="2103194" y="1640868"/>
            <a:ext cx="1763942" cy="3156281"/>
          </a:xfrm>
          <a:prstGeom prst="rect">
            <a:avLst/>
          </a:prstGeom>
        </p:spPr>
      </p:pic>
      <p:pic>
        <p:nvPicPr>
          <p:cNvPr id="188" name="Immagine 187">
            <a:extLst>
              <a:ext uri="{FF2B5EF4-FFF2-40B4-BE49-F238E27FC236}">
                <a16:creationId xmlns:a16="http://schemas.microsoft.com/office/drawing/2014/main" id="{97D0078A-0B03-CDEC-67D1-DBD583172E79}"/>
              </a:ext>
            </a:extLst>
          </p:cNvPr>
          <p:cNvPicPr>
            <a:picLocks noChangeAspect="1"/>
          </p:cNvPicPr>
          <p:nvPr/>
        </p:nvPicPr>
        <p:blipFill>
          <a:blip r:embed="rId4"/>
          <a:stretch>
            <a:fillRect/>
          </a:stretch>
        </p:blipFill>
        <p:spPr>
          <a:xfrm>
            <a:off x="3586726" y="1634690"/>
            <a:ext cx="1763942" cy="3316212"/>
          </a:xfrm>
          <a:prstGeom prst="rect">
            <a:avLst/>
          </a:prstGeom>
        </p:spPr>
      </p:pic>
      <p:pic>
        <p:nvPicPr>
          <p:cNvPr id="189" name="Immagine 188">
            <a:extLst>
              <a:ext uri="{FF2B5EF4-FFF2-40B4-BE49-F238E27FC236}">
                <a16:creationId xmlns:a16="http://schemas.microsoft.com/office/drawing/2014/main" id="{10C18241-1D19-12F3-B199-77448E5B1F00}"/>
              </a:ext>
            </a:extLst>
          </p:cNvPr>
          <p:cNvPicPr>
            <a:picLocks noChangeAspect="1"/>
          </p:cNvPicPr>
          <p:nvPr/>
        </p:nvPicPr>
        <p:blipFill>
          <a:blip r:embed="rId5"/>
          <a:stretch>
            <a:fillRect/>
          </a:stretch>
        </p:blipFill>
        <p:spPr>
          <a:xfrm>
            <a:off x="5089583" y="1634690"/>
            <a:ext cx="1763942" cy="3160984"/>
          </a:xfrm>
          <a:prstGeom prst="rect">
            <a:avLst/>
          </a:prstGeom>
        </p:spPr>
      </p:pic>
      <p:pic>
        <p:nvPicPr>
          <p:cNvPr id="198" name="Immagine 197">
            <a:extLst>
              <a:ext uri="{FF2B5EF4-FFF2-40B4-BE49-F238E27FC236}">
                <a16:creationId xmlns:a16="http://schemas.microsoft.com/office/drawing/2014/main" id="{EA69EA7F-C5AE-3DAA-9AF1-5E58D21B237B}"/>
              </a:ext>
            </a:extLst>
          </p:cNvPr>
          <p:cNvPicPr>
            <a:picLocks noChangeAspect="1"/>
          </p:cNvPicPr>
          <p:nvPr/>
        </p:nvPicPr>
        <p:blipFill>
          <a:blip r:embed="rId6"/>
          <a:stretch>
            <a:fillRect/>
          </a:stretch>
        </p:blipFill>
        <p:spPr>
          <a:xfrm>
            <a:off x="6573115" y="1634690"/>
            <a:ext cx="1763942" cy="2996350"/>
          </a:xfrm>
          <a:prstGeom prst="rect">
            <a:avLst/>
          </a:prstGeom>
        </p:spPr>
      </p:pic>
    </p:spTree>
    <p:extLst>
      <p:ext uri="{BB962C8B-B14F-4D97-AF65-F5344CB8AC3E}">
        <p14:creationId xmlns:p14="http://schemas.microsoft.com/office/powerpoint/2010/main" val="402756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arn(inVertical)">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animEffect transition="in" filter="barn(inVertical)">
                                      <p:cBhvr>
                                        <p:cTn id="12" dur="500"/>
                                        <p:tgtEl>
                                          <p:spTgt spid="18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barn(inVertical)">
                                      <p:cBhvr>
                                        <p:cTn id="17" dur="500"/>
                                        <p:tgtEl>
                                          <p:spTgt spid="18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barn(inVertical)">
                                      <p:cBhvr>
                                        <p:cTn id="22" dur="500"/>
                                        <p:tgtEl>
                                          <p:spTgt spid="18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animEffect transition="in" filter="barn(inVertical)">
                                      <p:cBhvr>
                                        <p:cTn id="27"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CAA4A"/>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D5FF90E-AE1F-F182-DF37-9043FB45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55</a:t>
            </a:fld>
            <a:endParaRPr lang="it-IT" dirty="0"/>
          </a:p>
        </p:txBody>
      </p:sp>
      <p:sp>
        <p:nvSpPr>
          <p:cNvPr id="6" name="Rettangolo 5">
            <a:extLst>
              <a:ext uri="{FF2B5EF4-FFF2-40B4-BE49-F238E27FC236}">
                <a16:creationId xmlns:a16="http://schemas.microsoft.com/office/drawing/2014/main" id="{825E354A-8F6B-0893-94E4-6DF0FB6F7648}"/>
              </a:ext>
            </a:extLst>
          </p:cNvPr>
          <p:cNvSpPr/>
          <p:nvPr/>
        </p:nvSpPr>
        <p:spPr>
          <a:xfrm>
            <a:off x="2620684" y="-56272"/>
            <a:ext cx="3550973" cy="830997"/>
          </a:xfrm>
          <a:prstGeom prst="rect">
            <a:avLst/>
          </a:prstGeom>
          <a:noFill/>
        </p:spPr>
        <p:txBody>
          <a:bodyPr wrap="none" lIns="91440" tIns="45720" rIns="91440" bIns="45720">
            <a:spAutoFit/>
          </a:bodyPr>
          <a:lstStyle/>
          <a:p>
            <a:pPr algn="ctr"/>
            <a:r>
              <a:rPr lang="it-IT" sz="4800" b="1" dirty="0" err="1">
                <a:solidFill>
                  <a:srgbClr val="FFFF00"/>
                </a:solidFill>
                <a:effectLst>
                  <a:outerShdw blurRad="38100" dist="38100" dir="2700000" algn="tl">
                    <a:srgbClr val="000000">
                      <a:alpha val="43137"/>
                    </a:srgbClr>
                  </a:outerShdw>
                </a:effectLst>
                <a:latin typeface="Bangers"/>
                <a:sym typeface="Bangers"/>
              </a:rPr>
              <a:t>Main</a:t>
            </a:r>
            <a:r>
              <a:rPr lang="it-IT" sz="4800" b="1" dirty="0">
                <a:solidFill>
                  <a:srgbClr val="FFFF00"/>
                </a:solidFill>
                <a:effectLst>
                  <a:outerShdw blurRad="38100" dist="38100" dir="2700000" algn="tl">
                    <a:srgbClr val="000000">
                      <a:alpha val="43137"/>
                    </a:srgbClr>
                  </a:outerShdw>
                </a:effectLst>
                <a:latin typeface="Bangers"/>
                <a:sym typeface="Bangers"/>
              </a:rPr>
              <a:t> </a:t>
            </a:r>
            <a:r>
              <a:rPr lang="it-IT" sz="4800" b="1" dirty="0" err="1">
                <a:solidFill>
                  <a:srgbClr val="FFFF00"/>
                </a:solidFill>
                <a:effectLst>
                  <a:outerShdw blurRad="38100" dist="38100" dir="2700000" algn="tl">
                    <a:srgbClr val="000000">
                      <a:alpha val="43137"/>
                    </a:srgbClr>
                  </a:outerShdw>
                </a:effectLst>
                <a:latin typeface="Bangers"/>
                <a:sym typeface="Bangers"/>
              </a:rPr>
              <a:t>Freatures</a:t>
            </a:r>
            <a:endParaRPr lang="it-IT" sz="4800" b="1" dirty="0">
              <a:solidFill>
                <a:srgbClr val="FFFF00"/>
              </a:solidFill>
              <a:effectLst>
                <a:outerShdw blurRad="38100" dist="38100" dir="2700000" algn="tl">
                  <a:srgbClr val="000000">
                    <a:alpha val="43137"/>
                  </a:srgbClr>
                </a:outerShdw>
              </a:effectLst>
              <a:latin typeface="Bangers"/>
              <a:sym typeface="Bangers"/>
            </a:endParaRPr>
          </a:p>
        </p:txBody>
      </p:sp>
      <p:pic>
        <p:nvPicPr>
          <p:cNvPr id="13" name="Immagine 12">
            <a:extLst>
              <a:ext uri="{FF2B5EF4-FFF2-40B4-BE49-F238E27FC236}">
                <a16:creationId xmlns:a16="http://schemas.microsoft.com/office/drawing/2014/main" id="{46302B48-F79A-ADD1-FD86-0ED688278B15}"/>
              </a:ext>
            </a:extLst>
          </p:cNvPr>
          <p:cNvPicPr>
            <a:picLocks noChangeAspect="1"/>
          </p:cNvPicPr>
          <p:nvPr/>
        </p:nvPicPr>
        <p:blipFill>
          <a:blip r:embed="rId2"/>
          <a:stretch>
            <a:fillRect/>
          </a:stretch>
        </p:blipFill>
        <p:spPr>
          <a:xfrm>
            <a:off x="0" y="1012874"/>
            <a:ext cx="9144000" cy="4032151"/>
          </a:xfrm>
          <a:prstGeom prst="rect">
            <a:avLst/>
          </a:prstGeom>
        </p:spPr>
      </p:pic>
      <p:sp>
        <p:nvSpPr>
          <p:cNvPr id="15" name="Rettangolo 14">
            <a:extLst>
              <a:ext uri="{FF2B5EF4-FFF2-40B4-BE49-F238E27FC236}">
                <a16:creationId xmlns:a16="http://schemas.microsoft.com/office/drawing/2014/main" id="{FF87E35F-0333-E135-F8F7-AB3BE68FFCFD}"/>
              </a:ext>
            </a:extLst>
          </p:cNvPr>
          <p:cNvSpPr/>
          <p:nvPr/>
        </p:nvSpPr>
        <p:spPr>
          <a:xfrm>
            <a:off x="5326380" y="468178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Tree>
    <p:extLst>
      <p:ext uri="{BB962C8B-B14F-4D97-AF65-F5344CB8AC3E}">
        <p14:creationId xmlns:p14="http://schemas.microsoft.com/office/powerpoint/2010/main" val="369344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6D62BE-7FA3-A7DD-B184-9ABF54602B8F}"/>
              </a:ext>
            </a:extLst>
          </p:cNvPr>
          <p:cNvSpPr>
            <a:spLocks noGrp="1"/>
          </p:cNvSpPr>
          <p:nvPr>
            <p:ph type="ctrTitle"/>
          </p:nvPr>
        </p:nvSpPr>
        <p:spPr>
          <a:xfrm>
            <a:off x="2369820" y="2068625"/>
            <a:ext cx="4869179" cy="1159800"/>
          </a:xfrm>
        </p:spPr>
        <p:txBody>
          <a:bodyPr/>
          <a:lstStyle/>
          <a:p>
            <a:r>
              <a:rPr lang="it-IT" dirty="0"/>
              <a:t>Demo:</a:t>
            </a:r>
            <a:br>
              <a:rPr lang="it-IT" dirty="0"/>
            </a:br>
            <a:r>
              <a:rPr lang="it-IT" sz="3600" dirty="0"/>
              <a:t>Use case 4: </a:t>
            </a:r>
            <a:br>
              <a:rPr lang="it-IT" sz="3600" dirty="0"/>
            </a:br>
            <a:r>
              <a:rPr lang="it-IT" sz="3600" dirty="0"/>
              <a:t>M3 (Mobile Monitoring Management)</a:t>
            </a:r>
          </a:p>
        </p:txBody>
      </p:sp>
      <p:sp>
        <p:nvSpPr>
          <p:cNvPr id="3" name="Segnaposto numero diapositiva 3">
            <a:extLst>
              <a:ext uri="{FF2B5EF4-FFF2-40B4-BE49-F238E27FC236}">
                <a16:creationId xmlns:a16="http://schemas.microsoft.com/office/drawing/2014/main" id="{2B17CEA9-0394-C28A-164E-A3D23CF5E26B}"/>
              </a:ext>
            </a:extLst>
          </p:cNvPr>
          <p:cNvSpPr txBox="1">
            <a:spLocks/>
          </p:cNvSpPr>
          <p:nvPr/>
        </p:nvSpPr>
        <p:spPr>
          <a:xfrm>
            <a:off x="8556784" y="4749851"/>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it-IT" smtClean="0"/>
              <a:pPr algn="r"/>
              <a:t>56</a:t>
            </a:fld>
            <a:endParaRPr lang="it-IT"/>
          </a:p>
        </p:txBody>
      </p:sp>
    </p:spTree>
    <p:extLst>
      <p:ext uri="{BB962C8B-B14F-4D97-AF65-F5344CB8AC3E}">
        <p14:creationId xmlns:p14="http://schemas.microsoft.com/office/powerpoint/2010/main" val="367503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Context</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545942"/>
            <a:ext cx="7057848" cy="3303600"/>
          </a:xfrm>
        </p:spPr>
        <p:txBody>
          <a:bodyPr/>
          <a:lstStyle/>
          <a:p>
            <a:r>
              <a:rPr lang="it-IT" dirty="0"/>
              <a:t>A large </a:t>
            </a:r>
            <a:r>
              <a:rPr lang="it-IT" dirty="0" err="1"/>
              <a:t>multinational</a:t>
            </a:r>
            <a:r>
              <a:rPr lang="it-IT" dirty="0"/>
              <a:t> company</a:t>
            </a:r>
          </a:p>
          <a:p>
            <a:r>
              <a:rPr lang="it-IT" dirty="0" err="1"/>
              <a:t>Many</a:t>
            </a:r>
            <a:r>
              <a:rPr lang="it-IT" dirty="0"/>
              <a:t> mobile devices to </a:t>
            </a:r>
            <a:r>
              <a:rPr lang="it-IT" dirty="0" err="1"/>
              <a:t>manage</a:t>
            </a:r>
            <a:r>
              <a:rPr lang="it-IT" dirty="0"/>
              <a:t> and </a:t>
            </a:r>
            <a:r>
              <a:rPr lang="it-IT" dirty="0" err="1"/>
              <a:t>protect</a:t>
            </a:r>
            <a:endParaRPr lang="it-IT" dirty="0"/>
          </a:p>
          <a:p>
            <a:r>
              <a:rPr lang="it-IT" dirty="0"/>
              <a:t>Using in </a:t>
            </a:r>
            <a:r>
              <a:rPr lang="it-IT" dirty="0" err="1"/>
              <a:t>all</a:t>
            </a:r>
            <a:r>
              <a:rPr lang="it-IT" dirty="0"/>
              <a:t> the 5 </a:t>
            </a:r>
            <a:r>
              <a:rPr lang="it-IT" dirty="0" err="1"/>
              <a:t>continents</a:t>
            </a:r>
            <a:endParaRPr lang="it-IT" dirty="0"/>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57</a:t>
            </a:fld>
            <a:endParaRPr lang="it-IT"/>
          </a:p>
        </p:txBody>
      </p:sp>
    </p:spTree>
    <p:extLst>
      <p:ext uri="{BB962C8B-B14F-4D97-AF65-F5344CB8AC3E}">
        <p14:creationId xmlns:p14="http://schemas.microsoft.com/office/powerpoint/2010/main" val="62596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7357B0-5443-0CF3-9D4B-298E0B8428F4}"/>
              </a:ext>
            </a:extLst>
          </p:cNvPr>
          <p:cNvSpPr>
            <a:spLocks noGrp="1"/>
          </p:cNvSpPr>
          <p:nvPr>
            <p:ph type="title"/>
          </p:nvPr>
        </p:nvSpPr>
        <p:spPr/>
        <p:txBody>
          <a:bodyPr/>
          <a:lstStyle/>
          <a:p>
            <a:r>
              <a:rPr lang="it-IT" dirty="0" err="1"/>
              <a:t>Requirements</a:t>
            </a:r>
            <a:r>
              <a:rPr lang="it-IT" dirty="0"/>
              <a:t>:</a:t>
            </a:r>
          </a:p>
        </p:txBody>
      </p:sp>
      <p:sp>
        <p:nvSpPr>
          <p:cNvPr id="3" name="Segnaposto testo 2">
            <a:extLst>
              <a:ext uri="{FF2B5EF4-FFF2-40B4-BE49-F238E27FC236}">
                <a16:creationId xmlns:a16="http://schemas.microsoft.com/office/drawing/2014/main" id="{CEC2A12E-66A9-C550-51EA-E9A953ACEDE3}"/>
              </a:ext>
            </a:extLst>
          </p:cNvPr>
          <p:cNvSpPr>
            <a:spLocks noGrp="1"/>
          </p:cNvSpPr>
          <p:nvPr>
            <p:ph type="body" idx="1"/>
          </p:nvPr>
        </p:nvSpPr>
        <p:spPr>
          <a:xfrm>
            <a:off x="1052050" y="1446882"/>
            <a:ext cx="7307090" cy="3303600"/>
          </a:xfrm>
        </p:spPr>
        <p:txBody>
          <a:bodyPr/>
          <a:lstStyle/>
          <a:p>
            <a:r>
              <a:rPr lang="it-IT" dirty="0"/>
              <a:t>Access </a:t>
            </a:r>
            <a:r>
              <a:rPr lang="it-IT" dirty="0" err="1"/>
              <a:t>all</a:t>
            </a:r>
            <a:r>
              <a:rPr lang="it-IT" dirty="0"/>
              <a:t> the information (MDM and MTD) in one console</a:t>
            </a:r>
          </a:p>
          <a:p>
            <a:r>
              <a:rPr lang="it-IT" dirty="0"/>
              <a:t>Produce reporting </a:t>
            </a:r>
            <a:r>
              <a:rPr lang="it-IT" dirty="0" err="1"/>
              <a:t>aligned</a:t>
            </a:r>
            <a:r>
              <a:rPr lang="it-IT" dirty="0"/>
              <a:t> to standards (e.g. ISO27001) for auditors</a:t>
            </a:r>
          </a:p>
        </p:txBody>
      </p:sp>
      <p:sp>
        <p:nvSpPr>
          <p:cNvPr id="4" name="Segnaposto numero diapositiva 3">
            <a:extLst>
              <a:ext uri="{FF2B5EF4-FFF2-40B4-BE49-F238E27FC236}">
                <a16:creationId xmlns:a16="http://schemas.microsoft.com/office/drawing/2014/main" id="{3F64C260-25BB-156A-1182-2F5EBBDC8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58</a:t>
            </a:fld>
            <a:endParaRPr lang="it-IT"/>
          </a:p>
        </p:txBody>
      </p:sp>
    </p:spTree>
    <p:extLst>
      <p:ext uri="{BB962C8B-B14F-4D97-AF65-F5344CB8AC3E}">
        <p14:creationId xmlns:p14="http://schemas.microsoft.com/office/powerpoint/2010/main" val="1193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D5FF90E-AE1F-F182-DF37-9043FB45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59</a:t>
            </a:fld>
            <a:endParaRPr lang="it-IT" dirty="0"/>
          </a:p>
        </p:txBody>
      </p:sp>
      <p:sp>
        <p:nvSpPr>
          <p:cNvPr id="6" name="Rettangolo 5">
            <a:extLst>
              <a:ext uri="{FF2B5EF4-FFF2-40B4-BE49-F238E27FC236}">
                <a16:creationId xmlns:a16="http://schemas.microsoft.com/office/drawing/2014/main" id="{825E354A-8F6B-0893-94E4-6DF0FB6F7648}"/>
              </a:ext>
            </a:extLst>
          </p:cNvPr>
          <p:cNvSpPr/>
          <p:nvPr/>
        </p:nvSpPr>
        <p:spPr>
          <a:xfrm>
            <a:off x="2465990" y="-56272"/>
            <a:ext cx="3860352"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The </a:t>
            </a:r>
            <a:r>
              <a:rPr lang="it-IT" sz="4800" b="1" dirty="0" err="1">
                <a:solidFill>
                  <a:srgbClr val="FFFF00"/>
                </a:solidFill>
                <a:effectLst>
                  <a:outerShdw blurRad="38100" dist="38100" dir="2700000" algn="tl">
                    <a:srgbClr val="000000">
                      <a:alpha val="43137"/>
                    </a:srgbClr>
                  </a:outerShdw>
                </a:effectLst>
                <a:latin typeface="Bangers"/>
                <a:sym typeface="Bangers"/>
              </a:rPr>
              <a:t>solution</a:t>
            </a:r>
            <a:r>
              <a:rPr lang="it-IT" sz="4800" b="1" dirty="0">
                <a:solidFill>
                  <a:srgbClr val="FFFF00"/>
                </a:solidFill>
                <a:effectLst>
                  <a:outerShdw blurRad="38100" dist="38100" dir="2700000" algn="tl">
                    <a:srgbClr val="000000">
                      <a:alpha val="43137"/>
                    </a:srgbClr>
                  </a:outerShdw>
                </a:effectLst>
                <a:latin typeface="Bangers"/>
                <a:sym typeface="Bangers"/>
              </a:rPr>
              <a:t>: M3</a:t>
            </a:r>
          </a:p>
        </p:txBody>
      </p:sp>
      <p:sp>
        <p:nvSpPr>
          <p:cNvPr id="9" name="Rettangolo 8">
            <a:extLst>
              <a:ext uri="{FF2B5EF4-FFF2-40B4-BE49-F238E27FC236}">
                <a16:creationId xmlns:a16="http://schemas.microsoft.com/office/drawing/2014/main" id="{8B3A144C-578A-909D-118B-862B846B54E0}"/>
              </a:ext>
            </a:extLst>
          </p:cNvPr>
          <p:cNvSpPr/>
          <p:nvPr/>
        </p:nvSpPr>
        <p:spPr>
          <a:xfrm>
            <a:off x="122823" y="2243240"/>
            <a:ext cx="3269178" cy="2554545"/>
          </a:xfrm>
          <a:prstGeom prst="rect">
            <a:avLst/>
          </a:prstGeom>
        </p:spPr>
        <p:txBody>
          <a:bodyPr wrap="square">
            <a:spAutoFit/>
          </a:bodyPr>
          <a:lstStyle/>
          <a:p>
            <a:pPr marL="138113" indent="-138113" algn="just">
              <a:buFont typeface="Arial" panose="020B0604020202020204" pitchFamily="34" charset="0"/>
              <a:buChar char="•"/>
            </a:pPr>
            <a:r>
              <a:rPr lang="en-US" sz="1600" dirty="0">
                <a:solidFill>
                  <a:srgbClr val="FFFF00"/>
                </a:solidFill>
                <a:latin typeface="Century Gothic" panose="020B0502020202020204" pitchFamily="34" charset="0"/>
              </a:rPr>
              <a:t>An assessment of the state of compliance with policies and cyber risk of mobile devices;</a:t>
            </a:r>
          </a:p>
          <a:p>
            <a:pPr marL="138113" indent="-138113" algn="just">
              <a:buFont typeface="Arial" panose="020B0604020202020204" pitchFamily="34" charset="0"/>
              <a:buChar char="•"/>
            </a:pPr>
            <a:r>
              <a:rPr lang="en-US" sz="1600" dirty="0">
                <a:solidFill>
                  <a:srgbClr val="FFFF00"/>
                </a:solidFill>
                <a:latin typeface="Century Gothic" panose="020B0502020202020204" pitchFamily="34" charset="0"/>
              </a:rPr>
              <a:t>Presentation of the actions performed on the devices divided by type;</a:t>
            </a:r>
          </a:p>
          <a:p>
            <a:pPr marL="138113" indent="-138113" algn="just">
              <a:buFont typeface="Arial" panose="020B0604020202020204" pitchFamily="34" charset="0"/>
              <a:buChar char="•"/>
            </a:pPr>
            <a:r>
              <a:rPr lang="en-US" sz="1600" dirty="0">
                <a:solidFill>
                  <a:srgbClr val="FFFF00"/>
                </a:solidFill>
                <a:latin typeface="Century Gothic" panose="020B0502020202020204" pitchFamily="34" charset="0"/>
              </a:rPr>
              <a:t>Health status of the devices;</a:t>
            </a:r>
          </a:p>
          <a:p>
            <a:pPr marL="138113" indent="-138113" algn="just">
              <a:buFont typeface="Arial" panose="020B0604020202020204" pitchFamily="34" charset="0"/>
              <a:buChar char="•"/>
            </a:pPr>
            <a:r>
              <a:rPr lang="en-US" sz="1600" dirty="0">
                <a:solidFill>
                  <a:srgbClr val="FFFF00"/>
                </a:solidFill>
                <a:latin typeface="Century Gothic" panose="020B0502020202020204" pitchFamily="34" charset="0"/>
              </a:rPr>
              <a:t>Visualization of the attacks suffered with presentation of the historical series</a:t>
            </a:r>
            <a:endParaRPr lang="it-IT" sz="1600" dirty="0">
              <a:solidFill>
                <a:srgbClr val="FFFF00"/>
              </a:solidFill>
              <a:latin typeface="Century Gothic" panose="020B0502020202020204" pitchFamily="34" charset="0"/>
            </a:endParaRPr>
          </a:p>
        </p:txBody>
      </p:sp>
      <p:grpSp>
        <p:nvGrpSpPr>
          <p:cNvPr id="14" name="Gruppo 13">
            <a:extLst>
              <a:ext uri="{FF2B5EF4-FFF2-40B4-BE49-F238E27FC236}">
                <a16:creationId xmlns:a16="http://schemas.microsoft.com/office/drawing/2014/main" id="{F8FF4961-1251-B160-474E-5428821BFEC9}"/>
              </a:ext>
            </a:extLst>
          </p:cNvPr>
          <p:cNvGrpSpPr/>
          <p:nvPr/>
        </p:nvGrpSpPr>
        <p:grpSpPr>
          <a:xfrm>
            <a:off x="3392001" y="1828800"/>
            <a:ext cx="5868681" cy="2797843"/>
            <a:chOff x="3090624" y="2132450"/>
            <a:chExt cx="6115617" cy="2829473"/>
          </a:xfrm>
        </p:grpSpPr>
        <p:pic>
          <p:nvPicPr>
            <p:cNvPr id="11" name="Immagine 10">
              <a:extLst>
                <a:ext uri="{FF2B5EF4-FFF2-40B4-BE49-F238E27FC236}">
                  <a16:creationId xmlns:a16="http://schemas.microsoft.com/office/drawing/2014/main" id="{0C0B6811-AB03-5FBB-1728-8B57B8B5C79B}"/>
                </a:ext>
              </a:extLst>
            </p:cNvPr>
            <p:cNvPicPr/>
            <p:nvPr/>
          </p:nvPicPr>
          <p:blipFill>
            <a:blip r:embed="rId2"/>
            <a:stretch>
              <a:fillRect/>
            </a:stretch>
          </p:blipFill>
          <p:spPr>
            <a:xfrm>
              <a:off x="3090624" y="2132450"/>
              <a:ext cx="6115617" cy="2829473"/>
            </a:xfrm>
            <a:prstGeom prst="rect">
              <a:avLst/>
            </a:prstGeom>
          </p:spPr>
        </p:pic>
        <p:sp>
          <p:nvSpPr>
            <p:cNvPr id="12" name="CasellaDiTesto 11">
              <a:extLst>
                <a:ext uri="{FF2B5EF4-FFF2-40B4-BE49-F238E27FC236}">
                  <a16:creationId xmlns:a16="http://schemas.microsoft.com/office/drawing/2014/main" id="{FB6A589E-6D9F-356C-9954-028B1703E668}"/>
                </a:ext>
              </a:extLst>
            </p:cNvPr>
            <p:cNvSpPr txBox="1"/>
            <p:nvPr/>
          </p:nvSpPr>
          <p:spPr>
            <a:xfrm>
              <a:off x="3380624" y="2260929"/>
              <a:ext cx="5424417" cy="313578"/>
            </a:xfrm>
            <a:prstGeom prst="rect">
              <a:avLst/>
            </a:prstGeom>
            <a:solidFill>
              <a:schemeClr val="bg1">
                <a:lumMod val="85000"/>
              </a:schemeClr>
            </a:solidFill>
          </p:spPr>
          <p:txBody>
            <a:bodyPr wrap="square" rtlCol="0">
              <a:spAutoFit/>
            </a:bodyPr>
            <a:lstStyle/>
            <a:p>
              <a:pPr algn="ctr"/>
              <a:r>
                <a:rPr lang="it-IT" sz="1050" b="1" i="1" dirty="0">
                  <a:latin typeface="Century Gothic" panose="020B0502020202020204" pitchFamily="34" charset="0"/>
                </a:rPr>
                <a:t>HOLOS-M</a:t>
              </a:r>
              <a:r>
                <a:rPr lang="it-IT" sz="1050" b="1" i="1" baseline="30000" dirty="0">
                  <a:latin typeface="Century Gothic" panose="020B0502020202020204" pitchFamily="34" charset="0"/>
                </a:rPr>
                <a:t>3</a:t>
              </a:r>
              <a:r>
                <a:rPr lang="it-IT" sz="1050" b="1" i="1" dirty="0">
                  <a:latin typeface="Century Gothic" panose="020B0502020202020204" pitchFamily="34" charset="0"/>
                </a:rPr>
                <a:t> Mobile </a:t>
              </a:r>
              <a:r>
                <a:rPr lang="it-IT" sz="1050" b="1" i="1" dirty="0" err="1">
                  <a:latin typeface="Century Gothic" panose="020B0502020202020204" pitchFamily="34" charset="0"/>
                </a:rPr>
                <a:t>Monitoring</a:t>
              </a:r>
              <a:r>
                <a:rPr lang="it-IT" sz="1050" b="1" i="1" dirty="0">
                  <a:latin typeface="Century Gothic" panose="020B0502020202020204" pitchFamily="34" charset="0"/>
                </a:rPr>
                <a:t> &amp; Management</a:t>
              </a:r>
              <a:endParaRPr lang="it-IT" sz="1050" dirty="0"/>
            </a:p>
          </p:txBody>
        </p:sp>
      </p:grpSp>
      <p:sp>
        <p:nvSpPr>
          <p:cNvPr id="13" name="Rettangolo 12">
            <a:extLst>
              <a:ext uri="{FF2B5EF4-FFF2-40B4-BE49-F238E27FC236}">
                <a16:creationId xmlns:a16="http://schemas.microsoft.com/office/drawing/2014/main" id="{2780E4B7-73CA-201C-094F-E18FE473906B}"/>
              </a:ext>
            </a:extLst>
          </p:cNvPr>
          <p:cNvSpPr/>
          <p:nvPr/>
        </p:nvSpPr>
        <p:spPr>
          <a:xfrm>
            <a:off x="114300" y="663645"/>
            <a:ext cx="8930640" cy="1815882"/>
          </a:xfrm>
          <a:prstGeom prst="rect">
            <a:avLst/>
          </a:prstGeom>
        </p:spPr>
        <p:txBody>
          <a:bodyPr wrap="square">
            <a:spAutoFit/>
          </a:bodyPr>
          <a:lstStyle/>
          <a:p>
            <a:pPr algn="just"/>
            <a:r>
              <a:rPr lang="it-IT" sz="1600" b="1" dirty="0">
                <a:solidFill>
                  <a:srgbClr val="FFFF00"/>
                </a:solidFill>
                <a:latin typeface="Century Gothic" panose="020B0502020202020204" pitchFamily="34" charset="0"/>
              </a:rPr>
              <a:t>HOLOS M</a:t>
            </a:r>
            <a:r>
              <a:rPr lang="it-IT" sz="1600" b="1" baseline="30000" dirty="0">
                <a:solidFill>
                  <a:srgbClr val="FFFF00"/>
                </a:solidFill>
                <a:latin typeface="Century Gothic" panose="020B0502020202020204" pitchFamily="34" charset="0"/>
              </a:rPr>
              <a:t>3</a:t>
            </a:r>
            <a:r>
              <a:rPr lang="it-IT" sz="1600" b="1" dirty="0">
                <a:solidFill>
                  <a:srgbClr val="FFFF00"/>
                </a:solidFill>
                <a:latin typeface="Century Gothic" panose="020B0502020202020204" pitchFamily="34" charset="0"/>
              </a:rPr>
              <a:t> </a:t>
            </a:r>
            <a:r>
              <a:rPr lang="en-US" sz="1600" dirty="0">
                <a:solidFill>
                  <a:srgbClr val="FFFF00"/>
                </a:solidFill>
                <a:latin typeface="Century Gothic" panose="020B0502020202020204" pitchFamily="34" charset="0"/>
              </a:rPr>
              <a:t>represents the verticalization of the HOLOS platform for the mobile world; collects and correlates information and events from Device Management platforms, Secure Messaging Apps and Mobile Threat Defense solutions to provide a single monitoring and correlation console.</a:t>
            </a:r>
          </a:p>
          <a:p>
            <a:pPr algn="just"/>
            <a:endParaRPr lang="en-US" sz="1600" dirty="0">
              <a:solidFill>
                <a:srgbClr val="FFFF00"/>
              </a:solidFill>
              <a:latin typeface="Century Gothic" panose="020B0502020202020204" pitchFamily="34" charset="0"/>
            </a:endParaRPr>
          </a:p>
          <a:p>
            <a:pPr algn="just"/>
            <a:r>
              <a:rPr lang="en-US" sz="1600" dirty="0">
                <a:solidFill>
                  <a:srgbClr val="FFFF00"/>
                </a:solidFill>
                <a:latin typeface="Century Gothic" panose="020B0502020202020204" pitchFamily="34" charset="0"/>
              </a:rPr>
              <a:t>The main purpose is to provide:</a:t>
            </a:r>
            <a:endParaRPr lang="it-IT" sz="1600" dirty="0">
              <a:solidFill>
                <a:srgbClr val="FFFF00"/>
              </a:solidFill>
              <a:latin typeface="Century Gothic" panose="020B0502020202020204" pitchFamily="34" charset="0"/>
            </a:endParaRPr>
          </a:p>
          <a:p>
            <a:pPr algn="just"/>
            <a:endParaRPr lang="en-US" sz="1600" dirty="0">
              <a:solidFill>
                <a:srgbClr val="FFFF00"/>
              </a:solidFill>
              <a:latin typeface="Century Gothic" panose="020B0502020202020204" pitchFamily="34" charset="0"/>
            </a:endParaRPr>
          </a:p>
        </p:txBody>
      </p:sp>
    </p:spTree>
    <p:extLst>
      <p:ext uri="{BB962C8B-B14F-4D97-AF65-F5344CB8AC3E}">
        <p14:creationId xmlns:p14="http://schemas.microsoft.com/office/powerpoint/2010/main" val="867108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problem</a:t>
            </a:r>
            <a:endParaRPr dirty="0"/>
          </a:p>
        </p:txBody>
      </p:sp>
      <p:sp>
        <p:nvSpPr>
          <p:cNvPr id="106" name="Google Shape;106;p16"/>
          <p:cNvSpPr txBox="1">
            <a:spLocks noGrp="1"/>
          </p:cNvSpPr>
          <p:nvPr>
            <p:ph type="body" idx="1"/>
          </p:nvPr>
        </p:nvSpPr>
        <p:spPr>
          <a:xfrm>
            <a:off x="1052050" y="1545950"/>
            <a:ext cx="6968100" cy="33036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it-IT" sz="2000" dirty="0" err="1"/>
              <a:t>All</a:t>
            </a:r>
            <a:r>
              <a:rPr lang="it-IT" sz="2000" dirty="0"/>
              <a:t> the monitoring systems </a:t>
            </a:r>
            <a:r>
              <a:rPr lang="it-IT" sz="2000" dirty="0" err="1"/>
              <a:t>have</a:t>
            </a:r>
            <a:r>
              <a:rPr lang="it-IT" sz="2000" dirty="0"/>
              <a:t> </a:t>
            </a:r>
            <a:r>
              <a:rPr lang="it-IT" sz="2000" b="1" dirty="0" err="1">
                <a:effectLst>
                  <a:outerShdw blurRad="38100" dist="38100" dir="2700000" algn="tl">
                    <a:srgbClr val="000000">
                      <a:alpha val="43137"/>
                    </a:srgbClr>
                  </a:outerShdw>
                </a:effectLst>
              </a:rPr>
              <a:t>their</a:t>
            </a:r>
            <a:r>
              <a:rPr lang="it-IT" sz="2000" b="1" dirty="0">
                <a:effectLst>
                  <a:outerShdw blurRad="38100" dist="38100" dir="2700000" algn="tl">
                    <a:srgbClr val="000000">
                      <a:alpha val="43137"/>
                    </a:srgbClr>
                  </a:outerShdw>
                </a:effectLst>
              </a:rPr>
              <a:t> </a:t>
            </a:r>
            <a:r>
              <a:rPr lang="it-IT" sz="2000" b="1" dirty="0" err="1">
                <a:effectLst>
                  <a:outerShdw blurRad="38100" dist="38100" dir="2700000" algn="tl">
                    <a:srgbClr val="000000">
                      <a:alpha val="43137"/>
                    </a:srgbClr>
                  </a:outerShdw>
                </a:effectLst>
              </a:rPr>
              <a:t>own</a:t>
            </a:r>
            <a:r>
              <a:rPr lang="it-IT" sz="2000" b="1" dirty="0">
                <a:effectLst>
                  <a:outerShdw blurRad="38100" dist="38100" dir="2700000" algn="tl">
                    <a:srgbClr val="000000">
                      <a:alpha val="43137"/>
                    </a:srgbClr>
                  </a:outerShdw>
                </a:effectLst>
              </a:rPr>
              <a:t> console </a:t>
            </a:r>
            <a:r>
              <a:rPr lang="it-IT" sz="2000" dirty="0"/>
              <a:t>and </a:t>
            </a:r>
            <a:r>
              <a:rPr lang="it-IT" sz="2000" dirty="0" err="1"/>
              <a:t>operators</a:t>
            </a:r>
            <a:r>
              <a:rPr lang="it-IT" sz="2000" dirty="0"/>
              <a:t> </a:t>
            </a:r>
            <a:r>
              <a:rPr lang="it-IT" sz="2000" dirty="0" err="1"/>
              <a:t>have</a:t>
            </a:r>
            <a:r>
              <a:rPr lang="it-IT" sz="2000" dirty="0"/>
              <a:t> to </a:t>
            </a:r>
            <a:r>
              <a:rPr lang="it-IT" sz="2000" dirty="0" err="1"/>
              <a:t>continously</a:t>
            </a:r>
            <a:r>
              <a:rPr lang="it-IT" sz="2000" dirty="0"/>
              <a:t> switch </a:t>
            </a:r>
          </a:p>
          <a:p>
            <a:pPr marL="457200" lvl="0" indent="-381000" algn="l" rtl="0">
              <a:spcBef>
                <a:spcPts val="600"/>
              </a:spcBef>
              <a:spcAft>
                <a:spcPts val="0"/>
              </a:spcAft>
              <a:buSzPts val="2400"/>
              <a:buChar char="×"/>
            </a:pPr>
            <a:r>
              <a:rPr lang="it-IT" sz="2000" dirty="0" err="1"/>
              <a:t>All</a:t>
            </a:r>
            <a:r>
              <a:rPr lang="it-IT" sz="2000" dirty="0"/>
              <a:t> the monitoring systems </a:t>
            </a:r>
            <a:r>
              <a:rPr lang="it-IT" sz="2000" dirty="0" err="1"/>
              <a:t>have</a:t>
            </a:r>
            <a:r>
              <a:rPr lang="it-IT" sz="2000" dirty="0"/>
              <a:t> dashboards for </a:t>
            </a:r>
            <a:r>
              <a:rPr lang="it-IT" sz="2000" dirty="0" err="1"/>
              <a:t>operators</a:t>
            </a:r>
            <a:r>
              <a:rPr lang="it-IT" sz="2000" dirty="0"/>
              <a:t> and </a:t>
            </a:r>
            <a:r>
              <a:rPr lang="it-IT" sz="2000" dirty="0" err="1"/>
              <a:t>analysts</a:t>
            </a:r>
            <a:r>
              <a:rPr lang="it-IT" sz="2000" dirty="0"/>
              <a:t> and </a:t>
            </a:r>
            <a:r>
              <a:rPr lang="it-IT" sz="2000" b="1" dirty="0" err="1">
                <a:effectLst>
                  <a:outerShdw blurRad="38100" dist="38100" dir="2700000" algn="tl">
                    <a:srgbClr val="000000">
                      <a:alpha val="43137"/>
                    </a:srgbClr>
                  </a:outerShdw>
                </a:effectLst>
              </a:rPr>
              <a:t>never</a:t>
            </a:r>
            <a:r>
              <a:rPr lang="it-IT" sz="2000" b="1" dirty="0">
                <a:effectLst>
                  <a:outerShdw blurRad="38100" dist="38100" dir="2700000" algn="tl">
                    <a:srgbClr val="000000">
                      <a:alpha val="43137"/>
                    </a:srgbClr>
                  </a:outerShdw>
                </a:effectLst>
              </a:rPr>
              <a:t> for managers and executives</a:t>
            </a:r>
          </a:p>
          <a:p>
            <a:pPr marL="457200" lvl="0" indent="-381000" algn="l" rtl="0">
              <a:spcBef>
                <a:spcPts val="600"/>
              </a:spcBef>
              <a:spcAft>
                <a:spcPts val="0"/>
              </a:spcAft>
              <a:buSzPts val="2400"/>
              <a:buChar char="×"/>
            </a:pPr>
            <a:r>
              <a:rPr lang="it-IT" sz="2000" dirty="0"/>
              <a:t>Data can be </a:t>
            </a:r>
            <a:r>
              <a:rPr lang="it-IT" sz="2000" dirty="0" err="1"/>
              <a:t>different</a:t>
            </a:r>
            <a:r>
              <a:rPr lang="it-IT" sz="2000" dirty="0"/>
              <a:t> or </a:t>
            </a:r>
            <a:r>
              <a:rPr lang="it-IT" sz="2000" dirty="0" err="1"/>
              <a:t>similar</a:t>
            </a:r>
            <a:r>
              <a:rPr lang="it-IT" sz="2000" dirty="0"/>
              <a:t> and </a:t>
            </a:r>
            <a:r>
              <a:rPr lang="it-IT" sz="2000" dirty="0" err="1"/>
              <a:t>they</a:t>
            </a:r>
            <a:r>
              <a:rPr lang="it-IT" sz="2000" dirty="0"/>
              <a:t> come from </a:t>
            </a:r>
            <a:r>
              <a:rPr lang="it-IT" sz="2000" b="1" dirty="0" err="1">
                <a:effectLst>
                  <a:outerShdw blurRad="38100" dist="38100" dir="2700000" algn="tl">
                    <a:srgbClr val="000000">
                      <a:alpha val="43137"/>
                    </a:srgbClr>
                  </a:outerShdw>
                </a:effectLst>
              </a:rPr>
              <a:t>etherogeneous</a:t>
            </a:r>
            <a:r>
              <a:rPr lang="it-IT" sz="2000" b="1" dirty="0">
                <a:effectLst>
                  <a:outerShdw blurRad="38100" dist="38100" dir="2700000" algn="tl">
                    <a:srgbClr val="000000">
                      <a:alpha val="43137"/>
                    </a:srgbClr>
                  </a:outerShdw>
                </a:effectLst>
              </a:rPr>
              <a:t> systems </a:t>
            </a:r>
            <a:r>
              <a:rPr lang="it-IT" sz="2000" dirty="0"/>
              <a:t>(e.g. risk </a:t>
            </a:r>
            <a:r>
              <a:rPr lang="it-IT" sz="2000" dirty="0" err="1"/>
              <a:t>quantification</a:t>
            </a:r>
            <a:r>
              <a:rPr lang="it-IT" sz="2000" dirty="0"/>
              <a:t>)</a:t>
            </a:r>
            <a:endParaRPr sz="20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a:extLst>
              <a:ext uri="{FF2B5EF4-FFF2-40B4-BE49-F238E27FC236}">
                <a16:creationId xmlns:a16="http://schemas.microsoft.com/office/drawing/2014/main" id="{A18A8841-4954-CEED-0C71-82BCE94C2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anim calcmode="lin" valueType="num">
                                      <p:cBhvr additive="base">
                                        <p:cTn id="19"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D5FF90E-AE1F-F182-DF37-9043FB45EB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60</a:t>
            </a:fld>
            <a:endParaRPr lang="it-IT" dirty="0"/>
          </a:p>
        </p:txBody>
      </p:sp>
      <p:sp>
        <p:nvSpPr>
          <p:cNvPr id="6" name="Rettangolo 5">
            <a:extLst>
              <a:ext uri="{FF2B5EF4-FFF2-40B4-BE49-F238E27FC236}">
                <a16:creationId xmlns:a16="http://schemas.microsoft.com/office/drawing/2014/main" id="{825E354A-8F6B-0893-94E4-6DF0FB6F7648}"/>
              </a:ext>
            </a:extLst>
          </p:cNvPr>
          <p:cNvSpPr/>
          <p:nvPr/>
        </p:nvSpPr>
        <p:spPr>
          <a:xfrm>
            <a:off x="2465990" y="-56272"/>
            <a:ext cx="3860352" cy="830997"/>
          </a:xfrm>
          <a:prstGeom prst="rect">
            <a:avLst/>
          </a:prstGeom>
          <a:noFill/>
        </p:spPr>
        <p:txBody>
          <a:bodyPr wrap="none" lIns="91440" tIns="45720" rIns="91440" bIns="45720">
            <a:spAutoFit/>
          </a:bodyPr>
          <a:lstStyle/>
          <a:p>
            <a:pPr algn="ctr"/>
            <a:r>
              <a:rPr lang="it-IT" sz="4800" b="1" dirty="0">
                <a:solidFill>
                  <a:srgbClr val="FFFF00"/>
                </a:solidFill>
                <a:effectLst>
                  <a:outerShdw blurRad="38100" dist="38100" dir="2700000" algn="tl">
                    <a:srgbClr val="000000">
                      <a:alpha val="43137"/>
                    </a:srgbClr>
                  </a:outerShdw>
                </a:effectLst>
                <a:latin typeface="Bangers"/>
                <a:sym typeface="Bangers"/>
              </a:rPr>
              <a:t>The </a:t>
            </a:r>
            <a:r>
              <a:rPr lang="it-IT" sz="4800" b="1" dirty="0" err="1">
                <a:solidFill>
                  <a:srgbClr val="FFFF00"/>
                </a:solidFill>
                <a:effectLst>
                  <a:outerShdw blurRad="38100" dist="38100" dir="2700000" algn="tl">
                    <a:srgbClr val="000000">
                      <a:alpha val="43137"/>
                    </a:srgbClr>
                  </a:outerShdw>
                </a:effectLst>
                <a:latin typeface="Bangers"/>
                <a:sym typeface="Bangers"/>
              </a:rPr>
              <a:t>solution</a:t>
            </a:r>
            <a:r>
              <a:rPr lang="it-IT" sz="4800" b="1" dirty="0">
                <a:solidFill>
                  <a:srgbClr val="FFFF00"/>
                </a:solidFill>
                <a:effectLst>
                  <a:outerShdw blurRad="38100" dist="38100" dir="2700000" algn="tl">
                    <a:srgbClr val="000000">
                      <a:alpha val="43137"/>
                    </a:srgbClr>
                  </a:outerShdw>
                </a:effectLst>
                <a:latin typeface="Bangers"/>
                <a:sym typeface="Bangers"/>
              </a:rPr>
              <a:t>: M3</a:t>
            </a:r>
          </a:p>
        </p:txBody>
      </p:sp>
      <p:grpSp>
        <p:nvGrpSpPr>
          <p:cNvPr id="7" name="Gruppo 6">
            <a:extLst>
              <a:ext uri="{FF2B5EF4-FFF2-40B4-BE49-F238E27FC236}">
                <a16:creationId xmlns:a16="http://schemas.microsoft.com/office/drawing/2014/main" id="{FC0D1767-80C8-5147-9E9C-FB990E5A72A2}"/>
              </a:ext>
            </a:extLst>
          </p:cNvPr>
          <p:cNvGrpSpPr/>
          <p:nvPr/>
        </p:nvGrpSpPr>
        <p:grpSpPr>
          <a:xfrm>
            <a:off x="922020" y="690830"/>
            <a:ext cx="7520940" cy="5466130"/>
            <a:chOff x="1492989" y="1122997"/>
            <a:chExt cx="6120130" cy="4452620"/>
          </a:xfrm>
        </p:grpSpPr>
        <p:pic>
          <p:nvPicPr>
            <p:cNvPr id="3" name="Immagine 2">
              <a:extLst>
                <a:ext uri="{FF2B5EF4-FFF2-40B4-BE49-F238E27FC236}">
                  <a16:creationId xmlns:a16="http://schemas.microsoft.com/office/drawing/2014/main" id="{C1084F0B-C94C-9B23-3898-CC22062182DB}"/>
                </a:ext>
              </a:extLst>
            </p:cNvPr>
            <p:cNvPicPr>
              <a:picLocks noChangeAspect="1"/>
            </p:cNvPicPr>
            <p:nvPr/>
          </p:nvPicPr>
          <p:blipFill>
            <a:blip r:embed="rId2"/>
            <a:stretch>
              <a:fillRect/>
            </a:stretch>
          </p:blipFill>
          <p:spPr>
            <a:xfrm>
              <a:off x="1492989" y="1122997"/>
              <a:ext cx="6120130" cy="2897505"/>
            </a:xfrm>
            <a:prstGeom prst="rect">
              <a:avLst/>
            </a:prstGeom>
          </p:spPr>
        </p:pic>
        <p:pic>
          <p:nvPicPr>
            <p:cNvPr id="5" name="Immagine 4">
              <a:extLst>
                <a:ext uri="{FF2B5EF4-FFF2-40B4-BE49-F238E27FC236}">
                  <a16:creationId xmlns:a16="http://schemas.microsoft.com/office/drawing/2014/main" id="{D818349C-9F4C-8ED1-ED82-D87B96B97EE6}"/>
                </a:ext>
              </a:extLst>
            </p:cNvPr>
            <p:cNvPicPr>
              <a:picLocks noChangeAspect="1"/>
            </p:cNvPicPr>
            <p:nvPr/>
          </p:nvPicPr>
          <p:blipFill>
            <a:blip r:embed="rId3"/>
            <a:stretch>
              <a:fillRect/>
            </a:stretch>
          </p:blipFill>
          <p:spPr>
            <a:xfrm>
              <a:off x="1492989" y="4020502"/>
              <a:ext cx="6120130" cy="1555115"/>
            </a:xfrm>
            <a:prstGeom prst="rect">
              <a:avLst/>
            </a:prstGeom>
          </p:spPr>
        </p:pic>
      </p:grpSp>
      <p:sp>
        <p:nvSpPr>
          <p:cNvPr id="8" name="Rettangolo 7">
            <a:extLst>
              <a:ext uri="{FF2B5EF4-FFF2-40B4-BE49-F238E27FC236}">
                <a16:creationId xmlns:a16="http://schemas.microsoft.com/office/drawing/2014/main" id="{A7B4927B-8724-82EA-45E8-F26ADA011CC2}"/>
              </a:ext>
            </a:extLst>
          </p:cNvPr>
          <p:cNvSpPr/>
          <p:nvPr/>
        </p:nvSpPr>
        <p:spPr>
          <a:xfrm>
            <a:off x="4396166" y="4818946"/>
            <a:ext cx="2385060" cy="461665"/>
          </a:xfrm>
          <a:prstGeom prst="rect">
            <a:avLst/>
          </a:prstGeom>
          <a:noFill/>
        </p:spPr>
        <p:txBody>
          <a:bodyPr wrap="square" lIns="91440" tIns="45720" rIns="91440" bIns="45720">
            <a:spAutoFit/>
          </a:bodyPr>
          <a:lstStyle/>
          <a:p>
            <a:pPr algn="ctr"/>
            <a:r>
              <a:rPr lang="it-IT" sz="2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Live Demo</a:t>
            </a:r>
          </a:p>
        </p:txBody>
      </p:sp>
    </p:spTree>
    <p:extLst>
      <p:ext uri="{BB962C8B-B14F-4D97-AF65-F5344CB8AC3E}">
        <p14:creationId xmlns:p14="http://schemas.microsoft.com/office/powerpoint/2010/main" val="3171487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824BB0"/>
        </a:solidFill>
        <a:effectLst/>
      </p:bgPr>
    </p:bg>
    <p:spTree>
      <p:nvGrpSpPr>
        <p:cNvPr id="1" name="Shape 275"/>
        <p:cNvGrpSpPr/>
        <p:nvPr/>
      </p:nvGrpSpPr>
      <p:grpSpPr>
        <a:xfrm>
          <a:off x="0" y="0"/>
          <a:ext cx="0" cy="0"/>
          <a:chOff x="0" y="0"/>
          <a:chExt cx="0" cy="0"/>
        </a:xfrm>
      </p:grpSpPr>
      <p:sp>
        <p:nvSpPr>
          <p:cNvPr id="280" name="Google Shape;28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960" y="126612"/>
            <a:ext cx="2051308" cy="2834646"/>
          </a:xfrm>
          <a:prstGeom prst="rect">
            <a:avLst/>
          </a:prstGeom>
        </p:spPr>
      </p:pic>
      <p:sp>
        <p:nvSpPr>
          <p:cNvPr id="276" name="Google Shape;276;p34"/>
          <p:cNvSpPr txBox="1">
            <a:spLocks noGrp="1"/>
          </p:cNvSpPr>
          <p:nvPr>
            <p:ph type="ctrTitle" idx="4294967295"/>
          </p:nvPr>
        </p:nvSpPr>
        <p:spPr>
          <a:xfrm>
            <a:off x="701781" y="3103400"/>
            <a:ext cx="4777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FFFFF"/>
                </a:solidFill>
              </a:rPr>
              <a:t>Question Time!</a:t>
            </a:r>
            <a:endParaRPr sz="6000" dirty="0">
              <a:solidFill>
                <a:srgbClr val="FFFFFF"/>
              </a:solidFill>
            </a:endParaRPr>
          </a:p>
        </p:txBody>
      </p:sp>
      <p:pic>
        <p:nvPicPr>
          <p:cNvPr id="4" name="Google Shape;86;p13">
            <a:extLst>
              <a:ext uri="{FF2B5EF4-FFF2-40B4-BE49-F238E27FC236}">
                <a16:creationId xmlns:a16="http://schemas.microsoft.com/office/drawing/2014/main" id="{58F272FF-EDA9-B4DA-F536-E8E68B449312}"/>
              </a:ext>
            </a:extLst>
          </p:cNvPr>
          <p:cNvPicPr preferRelativeResize="0"/>
          <p:nvPr/>
        </p:nvPicPr>
        <p:blipFill>
          <a:blip r:embed="rId4"/>
          <a:srcRect l="940" r="940"/>
          <a:stretch/>
        </p:blipFill>
        <p:spPr>
          <a:xfrm>
            <a:off x="5791199" y="449581"/>
            <a:ext cx="2651019" cy="2653820"/>
          </a:xfrm>
          <a:prstGeom prst="wedgeEllipseCallout">
            <a:avLst>
              <a:gd name="adj1" fmla="val -60049"/>
              <a:gd name="adj2" fmla="val 34410"/>
            </a:avLst>
          </a:prstGeom>
          <a:noFill/>
          <a:ln w="76200" cap="flat" cmpd="sng">
            <a:solidFill>
              <a:srgbClr val="000000"/>
            </a:solidFill>
            <a:prstDash val="solid"/>
            <a:miter lim="8000"/>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0" name="Google Shape;28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960" y="126612"/>
            <a:ext cx="2051308" cy="2834646"/>
          </a:xfrm>
          <a:prstGeom prst="rect">
            <a:avLst/>
          </a:prstGeom>
        </p:spPr>
      </p:pic>
      <p:sp>
        <p:nvSpPr>
          <p:cNvPr id="276" name="Google Shape;276;p34"/>
          <p:cNvSpPr txBox="1">
            <a:spLocks noGrp="1"/>
          </p:cNvSpPr>
          <p:nvPr>
            <p:ph type="ctrTitle" idx="4294967295"/>
          </p:nvPr>
        </p:nvSpPr>
        <p:spPr>
          <a:xfrm>
            <a:off x="701781" y="3103400"/>
            <a:ext cx="4777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dirty="0">
                <a:solidFill>
                  <a:srgbClr val="FFFFFF"/>
                </a:solidFill>
              </a:rPr>
              <a:t>THANKS!</a:t>
            </a:r>
            <a:endParaRPr sz="12000" dirty="0">
              <a:solidFill>
                <a:srgbClr val="FFFFFF"/>
              </a:solidFill>
            </a:endParaRPr>
          </a:p>
        </p:txBody>
      </p:sp>
      <p:pic>
        <p:nvPicPr>
          <p:cNvPr id="4" name="Google Shape;86;p13">
            <a:extLst>
              <a:ext uri="{FF2B5EF4-FFF2-40B4-BE49-F238E27FC236}">
                <a16:creationId xmlns:a16="http://schemas.microsoft.com/office/drawing/2014/main" id="{58F272FF-EDA9-B4DA-F536-E8E68B449312}"/>
              </a:ext>
            </a:extLst>
          </p:cNvPr>
          <p:cNvPicPr preferRelativeResize="0"/>
          <p:nvPr/>
        </p:nvPicPr>
        <p:blipFill>
          <a:blip r:embed="rId4"/>
          <a:srcRect l="940" r="940"/>
          <a:stretch/>
        </p:blipFill>
        <p:spPr>
          <a:xfrm>
            <a:off x="5791199" y="449581"/>
            <a:ext cx="2651019" cy="2653820"/>
          </a:xfrm>
          <a:prstGeom prst="wedgeEllipseCallout">
            <a:avLst>
              <a:gd name="adj1" fmla="val -60049"/>
              <a:gd name="adj2" fmla="val 34410"/>
            </a:avLst>
          </a:prstGeom>
          <a:noFill/>
          <a:ln w="76200" cap="flat" cmpd="sng">
            <a:solidFill>
              <a:srgbClr val="000000"/>
            </a:solidFill>
            <a:prstDash val="solid"/>
            <a:miter lim="8000"/>
            <a:headEnd type="none" w="sm" len="sm"/>
            <a:tailEnd type="none" w="sm" len="sm"/>
          </a:ln>
        </p:spPr>
      </p:pic>
      <p:sp>
        <p:nvSpPr>
          <p:cNvPr id="5" name="CasellaDiTesto 4">
            <a:extLst>
              <a:ext uri="{FF2B5EF4-FFF2-40B4-BE49-F238E27FC236}">
                <a16:creationId xmlns:a16="http://schemas.microsoft.com/office/drawing/2014/main" id="{A4061946-97FE-5E4E-8A90-1B3B86F66D60}"/>
              </a:ext>
            </a:extLst>
          </p:cNvPr>
          <p:cNvSpPr txBox="1"/>
          <p:nvPr/>
        </p:nvSpPr>
        <p:spPr>
          <a:xfrm>
            <a:off x="5707380" y="3672036"/>
            <a:ext cx="3191899" cy="1021883"/>
          </a:xfrm>
          <a:prstGeom prst="rect">
            <a:avLst/>
          </a:prstGeom>
          <a:noFill/>
        </p:spPr>
        <p:txBody>
          <a:bodyPr wrap="none" rtlCol="0">
            <a:spAutoFit/>
          </a:bodyPr>
          <a:lstStyle/>
          <a:p>
            <a:pPr>
              <a:lnSpc>
                <a:spcPct val="150000"/>
              </a:lnSpc>
            </a:pPr>
            <a:r>
              <a:rPr lang="it-IT" b="1" dirty="0" err="1">
                <a:solidFill>
                  <a:schemeClr val="bg1"/>
                </a:solidFill>
                <a:effectLst>
                  <a:outerShdw blurRad="38100" dist="38100" dir="2700000" algn="tl">
                    <a:srgbClr val="000000">
                      <a:alpha val="43137"/>
                    </a:srgbClr>
                  </a:outerShdw>
                </a:effectLst>
              </a:rPr>
              <a:t>gcusello</a:t>
            </a:r>
            <a:endParaRPr lang="it-IT" b="1" dirty="0">
              <a:solidFill>
                <a:schemeClr val="bg1"/>
              </a:solidFill>
              <a:effectLst>
                <a:outerShdw blurRad="38100" dist="38100" dir="2700000" algn="tl">
                  <a:srgbClr val="000000">
                    <a:alpha val="43137"/>
                  </a:srgbClr>
                </a:outerShdw>
              </a:effectLst>
            </a:endParaRPr>
          </a:p>
          <a:p>
            <a:pPr>
              <a:lnSpc>
                <a:spcPct val="150000"/>
              </a:lnSpc>
            </a:pPr>
            <a:r>
              <a:rPr lang="it-IT" b="1" dirty="0">
                <a:solidFill>
                  <a:schemeClr val="bg1"/>
                </a:solidFill>
                <a:effectLst>
                  <a:outerShdw blurRad="38100" dist="38100" dir="2700000" algn="tl">
                    <a:srgbClr val="000000">
                      <a:alpha val="43137"/>
                    </a:srgbClr>
                  </a:outerShdw>
                </a:effectLst>
              </a:rPr>
              <a:t>Giuseppe Cusello</a:t>
            </a:r>
          </a:p>
          <a:p>
            <a:pPr>
              <a:lnSpc>
                <a:spcPct val="150000"/>
              </a:lnSpc>
            </a:pPr>
            <a:r>
              <a:rPr lang="it-IT" b="1" dirty="0">
                <a:solidFill>
                  <a:schemeClr val="bg1"/>
                </a:solidFill>
                <a:effectLst>
                  <a:outerShdw blurRad="38100" dist="38100" dir="2700000" algn="tl">
                    <a:srgbClr val="000000">
                      <a:alpha val="43137"/>
                    </a:srgbClr>
                  </a:outerShdw>
                </a:effectLst>
              </a:rPr>
              <a:t>Giuseppe.cusello@cyberpartners.it</a:t>
            </a:r>
          </a:p>
        </p:txBody>
      </p:sp>
    </p:spTree>
    <p:extLst>
      <p:ext uri="{BB962C8B-B14F-4D97-AF65-F5344CB8AC3E}">
        <p14:creationId xmlns:p14="http://schemas.microsoft.com/office/powerpoint/2010/main" val="238203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61782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context</a:t>
            </a:r>
            <a:endParaRPr dirty="0"/>
          </a:p>
        </p:txBody>
      </p:sp>
      <p:sp>
        <p:nvSpPr>
          <p:cNvPr id="106" name="Google Shape;106;p16"/>
          <p:cNvSpPr txBox="1">
            <a:spLocks noGrp="1"/>
          </p:cNvSpPr>
          <p:nvPr>
            <p:ph type="body" idx="1"/>
          </p:nvPr>
        </p:nvSpPr>
        <p:spPr>
          <a:xfrm>
            <a:off x="769620" y="1082040"/>
            <a:ext cx="7250530" cy="376751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sz="2000" dirty="0"/>
              <a:t>CLUSIT 2020 report on ICT security in Italy: </a:t>
            </a:r>
          </a:p>
          <a:p>
            <a:pPr lvl="1">
              <a:spcBef>
                <a:spcPts val="600"/>
              </a:spcBef>
            </a:pPr>
            <a:r>
              <a:rPr lang="en-US" sz="1600" dirty="0"/>
              <a:t>"by 2025</a:t>
            </a:r>
            <a:r>
              <a:rPr lang="en-US" sz="1600" b="1" dirty="0">
                <a:effectLst>
                  <a:outerShdw blurRad="38100" dist="38100" dir="2700000" algn="tl">
                    <a:srgbClr val="000000">
                      <a:alpha val="43137"/>
                    </a:srgbClr>
                  </a:outerShdw>
                </a:effectLst>
              </a:rPr>
              <a:t>, 25% of spending </a:t>
            </a:r>
            <a:r>
              <a:rPr lang="en-US" sz="1600" dirty="0"/>
              <a:t>on security services will be allocated to the </a:t>
            </a:r>
            <a:r>
              <a:rPr lang="en-US" sz="1600" b="1" dirty="0">
                <a:effectLst>
                  <a:outerShdw blurRad="38100" dist="38100" dir="2700000" algn="tl">
                    <a:srgbClr val="000000">
                      <a:alpha val="43137"/>
                    </a:srgbClr>
                  </a:outerShdw>
                </a:effectLst>
              </a:rPr>
              <a:t>implementation and maintenance of a trust framework </a:t>
            </a:r>
            <a:r>
              <a:rPr lang="en-US" sz="1600" dirty="0"/>
              <a:t>where, in addition to IT Security, it will be necessary to adopt a strategy that provides for organizational interventions in able to transform processes and manage change, in a context dominated by a high interdependence between functions and organizations "</a:t>
            </a:r>
          </a:p>
          <a:p>
            <a:pPr marL="457200" lvl="0" indent="-381000" algn="l" rtl="0">
              <a:spcBef>
                <a:spcPts val="600"/>
              </a:spcBef>
              <a:spcAft>
                <a:spcPts val="0"/>
              </a:spcAft>
              <a:buSzPts val="2400"/>
              <a:buChar char="×"/>
            </a:pPr>
            <a:r>
              <a:rPr lang="en-US" sz="2000" dirty="0"/>
              <a:t>Gartner: </a:t>
            </a:r>
          </a:p>
          <a:p>
            <a:pPr lvl="1">
              <a:spcBef>
                <a:spcPts val="600"/>
              </a:spcBef>
            </a:pPr>
            <a:r>
              <a:rPr lang="en-US" sz="1600" dirty="0"/>
              <a:t>by 2023, </a:t>
            </a:r>
            <a:r>
              <a:rPr lang="en-US" sz="1600" b="1" dirty="0">
                <a:effectLst>
                  <a:outerShdw blurRad="38100" dist="38100" dir="2700000" algn="tl">
                    <a:srgbClr val="000000">
                      <a:alpha val="43137"/>
                    </a:srgbClr>
                  </a:outerShdw>
                </a:effectLst>
              </a:rPr>
              <a:t>third-party functionality orchestration </a:t>
            </a:r>
            <a:r>
              <a:rPr lang="en-US" sz="1600" dirty="0"/>
              <a:t>will be listed as a critical requirement in more than </a:t>
            </a:r>
            <a:r>
              <a:rPr lang="en-US" sz="1600" b="1" dirty="0">
                <a:effectLst>
                  <a:outerShdw blurRad="38100" dist="38100" dir="2700000" algn="tl">
                    <a:srgbClr val="000000">
                      <a:alpha val="43137"/>
                    </a:srgbClr>
                  </a:outerShdw>
                </a:effectLst>
              </a:rPr>
              <a:t>75%</a:t>
            </a:r>
            <a:r>
              <a:rPr lang="en-US" sz="1600" dirty="0"/>
              <a:t> of Request For Proposals related to fraud detection systems, which is an increase from less than 25% today.</a:t>
            </a:r>
            <a:endParaRPr sz="16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Picture 2">
            <a:extLst>
              <a:ext uri="{FF2B5EF4-FFF2-40B4-BE49-F238E27FC236}">
                <a16:creationId xmlns:a16="http://schemas.microsoft.com/office/drawing/2014/main" id="{A18A8841-4954-CEED-0C71-82BCE94C2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6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anim calcmode="lin" valueType="num">
                                      <p:cBhvr additive="base">
                                        <p:cTn id="11"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6">
                                            <p:txEl>
                                              <p:pRg st="2" end="2"/>
                                            </p:txEl>
                                          </p:spTgt>
                                        </p:tgtEl>
                                        <p:attrNameLst>
                                          <p:attrName>style.visibility</p:attrName>
                                        </p:attrNameLst>
                                      </p:cBhvr>
                                      <p:to>
                                        <p:strVal val="visible"/>
                                      </p:to>
                                    </p:set>
                                    <p:anim calcmode="lin" valueType="num">
                                      <p:cBhvr additive="base">
                                        <p:cTn id="17"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6">
                                            <p:txEl>
                                              <p:pRg st="3" end="3"/>
                                            </p:txEl>
                                          </p:spTgt>
                                        </p:tgtEl>
                                        <p:attrNameLst>
                                          <p:attrName>style.visibility</p:attrName>
                                        </p:attrNameLst>
                                      </p:cBhvr>
                                      <p:to>
                                        <p:strVal val="visible"/>
                                      </p:to>
                                    </p:set>
                                    <p:anim calcmode="lin" valueType="num">
                                      <p:cBhvr additive="base">
                                        <p:cTn id="21" dur="500" fill="hold"/>
                                        <p:tgtEl>
                                          <p:spTgt spid="10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market requests (1/2)</a:t>
            </a:r>
            <a:endParaRPr dirty="0"/>
          </a:p>
        </p:txBody>
      </p:sp>
      <p:sp>
        <p:nvSpPr>
          <p:cNvPr id="106" name="Google Shape;106;p16"/>
          <p:cNvSpPr txBox="1">
            <a:spLocks noGrp="1"/>
          </p:cNvSpPr>
          <p:nvPr>
            <p:ph type="body" idx="1"/>
          </p:nvPr>
        </p:nvSpPr>
        <p:spPr>
          <a:xfrm>
            <a:off x="1052050" y="1370690"/>
            <a:ext cx="6968100" cy="3303600"/>
          </a:xfrm>
          <a:prstGeom prst="rect">
            <a:avLst/>
          </a:prstGeom>
        </p:spPr>
        <p:txBody>
          <a:bodyPr spcFirstLastPara="1" wrap="square" lIns="91425" tIns="91425" rIns="91425" bIns="91425" anchor="t" anchorCtr="0">
            <a:noAutofit/>
          </a:bodyPr>
          <a:lstStyle/>
          <a:p>
            <a:pPr lvl="0" indent="-381000">
              <a:buSzPts val="2400"/>
            </a:pPr>
            <a:r>
              <a:rPr lang="en-US" sz="1600" dirty="0"/>
              <a:t>Large Enterprise Customers need to bring together information on the </a:t>
            </a:r>
            <a:r>
              <a:rPr lang="en-US" sz="1600" b="1" dirty="0">
                <a:effectLst>
                  <a:outerShdw blurRad="38100" dist="38100" dir="2700000" algn="tl">
                    <a:srgbClr val="000000">
                      <a:alpha val="43137"/>
                    </a:srgbClr>
                  </a:outerShdw>
                </a:effectLst>
              </a:rPr>
              <a:t>status and level of maturity </a:t>
            </a:r>
            <a:r>
              <a:rPr lang="en-US" sz="1600" dirty="0"/>
              <a:t>of IT processes and infrastructures from the various company areas</a:t>
            </a:r>
          </a:p>
          <a:p>
            <a:pPr marL="457200" lvl="0" indent="-381000" algn="l" rtl="0">
              <a:spcBef>
                <a:spcPts val="600"/>
              </a:spcBef>
              <a:spcAft>
                <a:spcPts val="0"/>
              </a:spcAft>
              <a:buSzPts val="2400"/>
              <a:buChar char="×"/>
            </a:pPr>
            <a:r>
              <a:rPr lang="en-US" sz="1600" dirty="0"/>
              <a:t>There is a great “</a:t>
            </a:r>
            <a:r>
              <a:rPr lang="en-US" sz="1600" b="1" dirty="0">
                <a:effectLst>
                  <a:outerShdw blurRad="38100" dist="38100" dir="2700000" algn="tl">
                    <a:srgbClr val="000000">
                      <a:alpha val="43137"/>
                    </a:srgbClr>
                  </a:outerShdw>
                </a:effectLst>
              </a:rPr>
              <a:t>distance</a:t>
            </a:r>
            <a:r>
              <a:rPr lang="en-US" sz="1600" dirty="0"/>
              <a:t>” between the operational areas (IT, IT Security, Software Development, etc.) and the Governance, Risk Management and Internal Audit areas.</a:t>
            </a:r>
          </a:p>
          <a:p>
            <a:pPr lvl="0" indent="-381000">
              <a:buSzPts val="2400"/>
            </a:pPr>
            <a:r>
              <a:rPr lang="en-US" sz="1600" dirty="0"/>
              <a:t>The </a:t>
            </a:r>
            <a:r>
              <a:rPr lang="en-US" sz="1600" b="1" dirty="0">
                <a:effectLst>
                  <a:outerShdw blurRad="38100" dist="38100" dir="2700000" algn="tl">
                    <a:srgbClr val="000000">
                      <a:alpha val="43137"/>
                    </a:srgbClr>
                  </a:outerShdw>
                </a:effectLst>
              </a:rPr>
              <a:t>amount of information </a:t>
            </a:r>
            <a:r>
              <a:rPr lang="en-US" sz="1600" dirty="0"/>
              <a:t>and complexity and articulation of the integration processes grow with the growth of the company</a:t>
            </a:r>
          </a:p>
          <a:p>
            <a:pPr lvl="0" indent="-381000">
              <a:buSzPts val="2400"/>
            </a:pPr>
            <a:r>
              <a:rPr lang="en-US" sz="1600" dirty="0"/>
              <a:t>The evaluations and surveys of the indicators require time and resources, constituting a </a:t>
            </a:r>
            <a:r>
              <a:rPr lang="en-US" sz="1600" b="1" dirty="0">
                <a:effectLst>
                  <a:outerShdw blurRad="38100" dist="38100" dir="2700000" algn="tl">
                    <a:srgbClr val="000000">
                      <a:alpha val="43137"/>
                    </a:srgbClr>
                  </a:outerShdw>
                </a:effectLst>
              </a:rPr>
              <a:t>growing expense </a:t>
            </a:r>
            <a:r>
              <a:rPr lang="en-US" sz="1600" dirty="0"/>
              <a:t>item as the size of the company and the need to adapt to standards and regulations grow.</a:t>
            </a:r>
          </a:p>
          <a:p>
            <a:pPr marL="457200" lvl="0" indent="-381000" algn="l" rtl="0">
              <a:spcBef>
                <a:spcPts val="600"/>
              </a:spcBef>
              <a:spcAft>
                <a:spcPts val="0"/>
              </a:spcAft>
              <a:buSzPts val="2400"/>
              <a:buChar char="×"/>
            </a:pPr>
            <a:endParaRPr lang="en-US" sz="16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A18A8841-4954-CEED-0C71-82BCE94C2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545" y="0"/>
            <a:ext cx="2166455" cy="185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5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 calcmode="lin" valueType="num">
                                      <p:cBhvr additive="base">
                                        <p:cTn id="7"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2" end="2"/>
                                            </p:txEl>
                                          </p:spTgt>
                                        </p:tgtEl>
                                        <p:attrNameLst>
                                          <p:attrName>style.visibility</p:attrName>
                                        </p:attrNameLst>
                                      </p:cBhvr>
                                      <p:to>
                                        <p:strVal val="visible"/>
                                      </p:to>
                                    </p:set>
                                    <p:anim calcmode="lin" valueType="num">
                                      <p:cBhvr additive="base">
                                        <p:cTn id="13"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xEl>
                                              <p:pRg st="3" end="3"/>
                                            </p:txEl>
                                          </p:spTgt>
                                        </p:tgtEl>
                                        <p:attrNameLst>
                                          <p:attrName>style.visibility</p:attrName>
                                        </p:attrNameLst>
                                      </p:cBhvr>
                                      <p:to>
                                        <p:strVal val="visible"/>
                                      </p:to>
                                    </p:set>
                                    <p:anim calcmode="lin" valueType="num">
                                      <p:cBhvr additive="base">
                                        <p:cTn id="19" dur="500" fill="hold"/>
                                        <p:tgtEl>
                                          <p:spTgt spid="10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market requests (2/2)</a:t>
            </a:r>
            <a:endParaRPr dirty="0"/>
          </a:p>
        </p:txBody>
      </p:sp>
      <p:sp>
        <p:nvSpPr>
          <p:cNvPr id="106" name="Google Shape;106;p16"/>
          <p:cNvSpPr txBox="1">
            <a:spLocks noGrp="1"/>
          </p:cNvSpPr>
          <p:nvPr>
            <p:ph type="body" idx="1"/>
          </p:nvPr>
        </p:nvSpPr>
        <p:spPr>
          <a:xfrm>
            <a:off x="1052050" y="1416410"/>
            <a:ext cx="6968100" cy="3303600"/>
          </a:xfrm>
          <a:prstGeom prst="rect">
            <a:avLst/>
          </a:prstGeom>
        </p:spPr>
        <p:txBody>
          <a:bodyPr spcFirstLastPara="1" wrap="square" lIns="91425" tIns="91425" rIns="91425" bIns="91425" anchor="t" anchorCtr="0">
            <a:noAutofit/>
          </a:bodyPr>
          <a:lstStyle/>
          <a:p>
            <a:pPr lvl="0" indent="-381000">
              <a:buSzPts val="2400"/>
            </a:pPr>
            <a:r>
              <a:rPr lang="en-US" sz="1800" dirty="0"/>
              <a:t>The main difficulty is represented by the </a:t>
            </a:r>
            <a:r>
              <a:rPr lang="en-US" sz="1800" b="1" dirty="0">
                <a:effectLst>
                  <a:outerShdw blurRad="38100" dist="38100" dir="2700000" algn="tl">
                    <a:srgbClr val="000000">
                      <a:alpha val="43137"/>
                    </a:srgbClr>
                  </a:outerShdw>
                </a:effectLst>
              </a:rPr>
              <a:t>amount of heterogeneous information</a:t>
            </a:r>
            <a:r>
              <a:rPr lang="en-US" sz="1800" dirty="0"/>
              <a:t> to calculate the performance and risk indicators, </a:t>
            </a:r>
          </a:p>
          <a:p>
            <a:pPr marL="457200" lvl="0" indent="-381000" algn="l" rtl="0">
              <a:spcBef>
                <a:spcPts val="600"/>
              </a:spcBef>
              <a:spcAft>
                <a:spcPts val="0"/>
              </a:spcAft>
              <a:buSzPts val="2400"/>
              <a:buChar char="×"/>
            </a:pPr>
            <a:r>
              <a:rPr lang="en-US" sz="1800" dirty="0"/>
              <a:t>This information is processed by </a:t>
            </a:r>
            <a:r>
              <a:rPr lang="en-US" sz="1800" b="1" dirty="0">
                <a:effectLst>
                  <a:outerShdw blurRad="38100" dist="38100" dir="2700000" algn="tl">
                    <a:srgbClr val="000000">
                      <a:alpha val="43137"/>
                    </a:srgbClr>
                  </a:outerShdw>
                </a:effectLst>
              </a:rPr>
              <a:t>different areas with different methods</a:t>
            </a:r>
          </a:p>
          <a:p>
            <a:pPr lvl="0" indent="-381000">
              <a:buSzPts val="2400"/>
            </a:pPr>
            <a:r>
              <a:rPr lang="en-US" sz="1800" dirty="0"/>
              <a:t>IT Ops have the difficulty of providing </a:t>
            </a:r>
            <a:r>
              <a:rPr lang="en-US" sz="1800" b="1" dirty="0">
                <a:effectLst>
                  <a:outerShdw blurRad="38100" dist="38100" dir="2700000" algn="tl">
                    <a:srgbClr val="000000">
                      <a:alpha val="43137"/>
                    </a:srgbClr>
                  </a:outerShdw>
                </a:effectLst>
              </a:rPr>
              <a:t>summary data </a:t>
            </a:r>
            <a:r>
              <a:rPr lang="en-US" sz="1800" dirty="0"/>
              <a:t>for evaluating the IT infrastructures to the Compliance and Risk Management areas in compliance with what is requested</a:t>
            </a:r>
          </a:p>
          <a:p>
            <a:pPr lvl="0" indent="-381000">
              <a:buSzPts val="2400"/>
            </a:pPr>
            <a:r>
              <a:rPr lang="en-US" sz="1800" dirty="0"/>
              <a:t>This complex process often runs into</a:t>
            </a:r>
            <a:r>
              <a:rPr lang="en-US" sz="1800" b="1" dirty="0"/>
              <a:t> </a:t>
            </a:r>
            <a:r>
              <a:rPr lang="en-US" sz="1800" b="1" dirty="0">
                <a:effectLst>
                  <a:outerShdw blurRad="38100" dist="38100" dir="2700000" algn="tl">
                    <a:srgbClr val="000000">
                      <a:alpha val="43137"/>
                    </a:srgbClr>
                  </a:outerShdw>
                </a:effectLst>
              </a:rPr>
              <a:t>limited budgets and resources</a:t>
            </a:r>
          </a:p>
          <a:p>
            <a:pPr marL="457200" lvl="0" indent="-381000" algn="l" rtl="0">
              <a:spcBef>
                <a:spcPts val="600"/>
              </a:spcBef>
              <a:spcAft>
                <a:spcPts val="0"/>
              </a:spcAft>
              <a:buSzPts val="2400"/>
              <a:buChar char="×"/>
            </a:pPr>
            <a:endParaRPr lang="en-US" sz="1800"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A18A8841-4954-CEED-0C71-82BCE94C2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153" y="16147"/>
            <a:ext cx="2166455" cy="185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2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 calcmode="lin" valueType="num">
                                      <p:cBhvr additive="base">
                                        <p:cTn id="7"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6">
                                            <p:txEl>
                                              <p:pRg st="2" end="2"/>
                                            </p:txEl>
                                          </p:spTgt>
                                        </p:tgtEl>
                                        <p:attrNameLst>
                                          <p:attrName>style.visibility</p:attrName>
                                        </p:attrNameLst>
                                      </p:cBhvr>
                                      <p:to>
                                        <p:strVal val="visible"/>
                                      </p:to>
                                    </p:set>
                                    <p:anim calcmode="lin" valueType="num">
                                      <p:cBhvr additive="base">
                                        <p:cTn id="13"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
                                            <p:txEl>
                                              <p:pRg st="3" end="3"/>
                                            </p:txEl>
                                          </p:spTgt>
                                        </p:tgtEl>
                                        <p:attrNameLst>
                                          <p:attrName>style.visibility</p:attrName>
                                        </p:attrNameLst>
                                      </p:cBhvr>
                                      <p:to>
                                        <p:strVal val="visible"/>
                                      </p:to>
                                    </p:set>
                                    <p:anim calcmode="lin" valueType="num">
                                      <p:cBhvr additive="base">
                                        <p:cTn id="19" dur="500" fill="hold"/>
                                        <p:tgtEl>
                                          <p:spTgt spid="10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uiExpand="1" build="p"/>
    </p:bldLst>
  </p:timing>
</p:sld>
</file>

<file path=ppt/theme/theme1.xml><?xml version="1.0" encoding="utf-8"?>
<a:theme xmlns:a="http://schemas.openxmlformats.org/drawingml/2006/main" name="Jachimo template">
  <a:themeElements>
    <a:clrScheme name="Custom 347">
      <a:dk1>
        <a:srgbClr val="000000"/>
      </a:dk1>
      <a:lt1>
        <a:srgbClr val="FFFFFF"/>
      </a:lt1>
      <a:dk2>
        <a:srgbClr val="7A868B"/>
      </a:dk2>
      <a:lt2>
        <a:srgbClr val="D5DEE2"/>
      </a:lt2>
      <a:accent1>
        <a:srgbClr val="FF4026"/>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Sides SPL" id="{1BB982CA-BFDA-DA4F-9696-19DB30CA45AD}" vid="{CC690B4F-AB67-914E-9097-14E8306A575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BSides_SPL22_GC</Template>
  <TotalTime>13229</TotalTime>
  <Words>4320</Words>
  <Application>Microsoft Office PowerPoint</Application>
  <PresentationFormat>Presentazione su schermo (16:9)</PresentationFormat>
  <Paragraphs>789</Paragraphs>
  <Slides>62</Slides>
  <Notes>36</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62</vt:i4>
      </vt:variant>
    </vt:vector>
  </HeadingPairs>
  <TitlesOfParts>
    <vt:vector size="68" baseType="lpstr">
      <vt:lpstr>Arial</vt:lpstr>
      <vt:lpstr>Century Gothic</vt:lpstr>
      <vt:lpstr>Abadi</vt:lpstr>
      <vt:lpstr>Sniglet</vt:lpstr>
      <vt:lpstr>Bangers</vt:lpstr>
      <vt:lpstr>Jachimo template</vt:lpstr>
      <vt:lpstr>Bsides Spl22 The Holistic Approach to Data Integration with Splunk Enterprise</vt:lpstr>
      <vt:lpstr>HI!</vt:lpstr>
      <vt:lpstr>Presentazione standard di PowerPoint</vt:lpstr>
      <vt:lpstr>The holistic approach to data integration with Splunk</vt:lpstr>
      <vt:lpstr>The challenge</vt:lpstr>
      <vt:lpstr>The problem</vt:lpstr>
      <vt:lpstr>The context</vt:lpstr>
      <vt:lpstr>The market requests (1/2)</vt:lpstr>
      <vt:lpstr>The market requests (2/2)</vt:lpstr>
      <vt:lpstr>The solution; An environment to perform:</vt:lpstr>
      <vt:lpstr>Presentazione standard di PowerPoint</vt:lpstr>
      <vt:lpstr>Presentazione standard di PowerPoint</vt:lpstr>
      <vt:lpstr>Principles</vt:lpstr>
      <vt:lpstr>Presentazione standard di PowerPoint</vt:lpstr>
      <vt:lpstr>Presentazione standard di PowerPoint</vt:lpstr>
      <vt:lpstr>Presentazione standard di PowerPoint</vt:lpstr>
      <vt:lpstr>Advantages for the customer</vt:lpstr>
      <vt:lpstr>Advantages for the developers: a platform</vt:lpstr>
      <vt:lpstr>The value chain</vt:lpstr>
      <vt:lpstr>Presentazione standard di PowerPoint</vt:lpstr>
      <vt:lpstr>The first verticalizations</vt:lpstr>
      <vt:lpstr>Presentazione standard di PowerPoint</vt:lpstr>
      <vt:lpstr>Add-Ons &amp; dATA sources</vt:lpstr>
      <vt:lpstr>External Security Information Services</vt:lpstr>
      <vt:lpstr>Data Updates</vt:lpstr>
      <vt:lpstr>Data Updates: the solution</vt:lpstr>
      <vt:lpstr>Data Normalization (1/2)</vt:lpstr>
      <vt:lpstr>Data Normalization (2/2)</vt:lpstr>
      <vt:lpstr>Correlations: activities</vt:lpstr>
      <vt:lpstr>Presentazione standard di PowerPoint</vt:lpstr>
      <vt:lpstr>Whitelisting: the problem</vt:lpstr>
      <vt:lpstr>Whitelisting: the solution</vt:lpstr>
      <vt:lpstr>As everything in</vt:lpstr>
      <vt:lpstr>What to know (on paper)</vt:lpstr>
      <vt:lpstr>Realization (on Splunk)</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Demo: Use case 1:  Security Asset management</vt:lpstr>
      <vt:lpstr>Context:</vt:lpstr>
      <vt:lpstr>Requirements:</vt:lpstr>
      <vt:lpstr>Presentazione standard di PowerPoint</vt:lpstr>
      <vt:lpstr>Demo: Use case 2:  Risks</vt:lpstr>
      <vt:lpstr>Context:</vt:lpstr>
      <vt:lpstr>Requirements:</vt:lpstr>
      <vt:lpstr>Presentazione standard di PowerPoint</vt:lpstr>
      <vt:lpstr>Demo: Use case 3:  Anti Fraud management</vt:lpstr>
      <vt:lpstr>Context:</vt:lpstr>
      <vt:lpstr>Requirements:</vt:lpstr>
      <vt:lpstr>Presentazione standard di PowerPoint</vt:lpstr>
      <vt:lpstr>Presentazione standard di PowerPoint</vt:lpstr>
      <vt:lpstr>Demo: Use case 4:  M3 (Mobile Monitoring Management)</vt:lpstr>
      <vt:lpstr>Context:</vt:lpstr>
      <vt:lpstr>Requirements:</vt:lpstr>
      <vt:lpstr>Presentazione standard di PowerPoint</vt:lpstr>
      <vt:lpstr>Presentazione standard di PowerPoint</vt:lpstr>
      <vt:lpstr>Question Time!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Bsides Spl22 The Holistic Approach to Data Integration with Splunk Enterprise</dc:title>
  <dc:creator>Giuseppe Cusello</dc:creator>
  <cp:lastModifiedBy>Giuseppe Cusello</cp:lastModifiedBy>
  <cp:revision>52</cp:revision>
  <dcterms:created xsi:type="dcterms:W3CDTF">2022-09-16T08:46:46Z</dcterms:created>
  <dcterms:modified xsi:type="dcterms:W3CDTF">2022-09-26T10:17:56Z</dcterms:modified>
</cp:coreProperties>
</file>